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70" r:id="rId14"/>
    <p:sldId id="271" r:id="rId15"/>
    <p:sldId id="269" r:id="rId16"/>
    <p:sldId id="284" r:id="rId17"/>
    <p:sldId id="285" r:id="rId18"/>
  </p:sldIdLst>
  <p:sldSz cx="14630400" cy="8229600"/>
  <p:notesSz cx="8229600" cy="14630400"/>
  <p:defaultTextStyle>
    <a:defPPr>
      <a:defRPr lang="es-A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59" d="100"/>
          <a:sy n="59" d="100"/>
        </p:scale>
        <p:origin x="49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763093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hon.org/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1.xml"/><Relationship Id="rId4" Type="http://schemas.openxmlformats.org/officeDocument/2006/relationships/hyperlink" Target="https://www.geeksforgeeks.org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1483757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5550"/>
              </a:lnSpc>
            </a:pPr>
            <a:r>
              <a:rPr lang="es-ES" sz="4450" dirty="0" smtClean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Algoritmos de Ordenamiento y Búsqueda en Python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89" y="3610093"/>
            <a:ext cx="7556421" cy="35418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s-ES" sz="17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Funnel Sans"/>
                <a:ea typeface="Funnel Sans"/>
              </a:rPr>
              <a:t>En la ciencia de la computación, los algoritmos de ordenamiento y búsqueda son fundamentales para la organización y localización eficiente de elementos en estructuras de datos. Este trabajo se centra en la implementación en Python de los métodos ordenamiento </a:t>
            </a:r>
            <a:r>
              <a:rPr lang="es-ES" sz="175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Funnel Sans"/>
                <a:ea typeface="Funnel Sans"/>
              </a:rPr>
              <a:t>Bubble</a:t>
            </a:r>
            <a:r>
              <a:rPr lang="es-ES" sz="17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Funnel Sans"/>
                <a:ea typeface="Funnel Sans"/>
              </a:rPr>
              <a:t> </a:t>
            </a:r>
            <a:r>
              <a:rPr lang="es-ES" sz="175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Funnel Sans"/>
                <a:ea typeface="Funnel Sans"/>
              </a:rPr>
              <a:t>Sort</a:t>
            </a:r>
            <a:r>
              <a:rPr lang="es-ES" sz="17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Funnel Sans"/>
                <a:ea typeface="Funnel Sans"/>
              </a:rPr>
              <a:t> e </a:t>
            </a:r>
            <a:r>
              <a:rPr lang="es-ES" sz="175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Funnel Sans"/>
                <a:ea typeface="Funnel Sans"/>
              </a:rPr>
              <a:t>Insertion</a:t>
            </a:r>
            <a:r>
              <a:rPr lang="es-ES" sz="17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Funnel Sans"/>
                <a:ea typeface="Funnel Sans"/>
              </a:rPr>
              <a:t> </a:t>
            </a:r>
            <a:r>
              <a:rPr lang="es-ES" sz="175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Funnel Sans"/>
                <a:ea typeface="Funnel Sans"/>
              </a:rPr>
              <a:t>Sort</a:t>
            </a:r>
            <a:r>
              <a:rPr lang="es-ES" sz="1750" dirty="0">
                <a:solidFill>
                  <a:schemeClr val="tx1">
                    <a:lumMod val="65000"/>
                    <a:lumOff val="35000"/>
                  </a:schemeClr>
                </a:solidFill>
                <a:latin typeface="Funnel Sans"/>
                <a:ea typeface="Funnel Sans"/>
              </a:rPr>
              <a:t>.</a:t>
            </a:r>
            <a:r>
              <a:rPr lang="es-ES" sz="17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Funnel Sans"/>
                <a:ea typeface="Funnel Sans"/>
              </a:rPr>
              <a:t> Así como también de las técnicas de búsqueda Lineal y Binaria. </a:t>
            </a:r>
          </a:p>
          <a:p>
            <a:pPr>
              <a:lnSpc>
                <a:spcPts val="2850"/>
              </a:lnSpc>
            </a:pPr>
            <a:endParaRPr lang="es-ES" sz="1750" dirty="0" smtClean="0">
              <a:solidFill>
                <a:schemeClr val="tx1">
                  <a:lumMod val="65000"/>
                  <a:lumOff val="35000"/>
                </a:schemeClr>
              </a:solidFill>
              <a:latin typeface="Funnel Sans"/>
              <a:ea typeface="Funnel Sans"/>
            </a:endParaRPr>
          </a:p>
          <a:p>
            <a:pPr>
              <a:lnSpc>
                <a:spcPts val="2850"/>
              </a:lnSpc>
            </a:pPr>
            <a:r>
              <a:rPr lang="es-ES" sz="17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Funnel Sans"/>
                <a:ea typeface="Funnel Sans"/>
              </a:rPr>
              <a:t>Analizaremos sus características, ventajas y desventajas, proporcionando una comprensión completa de estos algoritmos esenciales.</a:t>
            </a:r>
            <a:endParaRPr lang="en-US" sz="1750" dirty="0">
              <a:solidFill>
                <a:schemeClr val="tx1">
                  <a:lumMod val="65000"/>
                  <a:lumOff val="35000"/>
                </a:schemeClr>
              </a:solidFill>
              <a:latin typeface="Funnel Sans"/>
              <a:ea typeface="Funnel Sans"/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5657" y="0"/>
            <a:ext cx="5834743" cy="822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adroTexto 7"/>
          <p:cNvSpPr txBox="1"/>
          <p:nvPr/>
        </p:nvSpPr>
        <p:spPr>
          <a:xfrm>
            <a:off x="881744" y="1458687"/>
            <a:ext cx="9383486" cy="593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07000"/>
              </a:lnSpc>
              <a:spcAft>
                <a:spcPts val="800"/>
              </a:spcAft>
              <a:buSzPct val="100000"/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s-AR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ona Sans Semi Bold"/>
                <a:ea typeface="Times New Roman" panose="02020603050405020304" pitchFamily="18" charset="0"/>
                <a:cs typeface="Times New Roman" panose="02020603050405020304" pitchFamily="18" charset="0"/>
              </a:rPr>
              <a:t>Selecciona el primer elemento </a:t>
            </a:r>
          </a:p>
          <a:p>
            <a:pPr lvl="0">
              <a:lnSpc>
                <a:spcPct val="107000"/>
              </a:lnSpc>
              <a:spcAft>
                <a:spcPts val="800"/>
              </a:spcAft>
              <a:buSzPct val="100000"/>
              <a:tabLst>
                <a:tab pos="457200" algn="l"/>
              </a:tabLst>
            </a:pPr>
            <a:r>
              <a:rPr lang="es-A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ona Sans Semi Bold"/>
                <a:ea typeface="Times New Roman" panose="02020603050405020304" pitchFamily="18" charset="0"/>
                <a:cs typeface="Times New Roman" panose="02020603050405020304" pitchFamily="18" charset="0"/>
              </a:rPr>
              <a:t>Toma el primer elemento de la lista para empezar a revisar.</a:t>
            </a:r>
          </a:p>
          <a:p>
            <a:pPr lvl="0">
              <a:lnSpc>
                <a:spcPct val="107000"/>
              </a:lnSpc>
              <a:spcAft>
                <a:spcPts val="800"/>
              </a:spcAft>
              <a:buSzPct val="100000"/>
              <a:tabLst>
                <a:tab pos="457200" algn="l"/>
              </a:tabLst>
            </a:pPr>
            <a:endParaRPr lang="es-AR" sz="2000" dirty="0" smtClean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Mona Sans Semi Bold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ct val="100000"/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s-AR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ona Sans Semi Bold"/>
                <a:ea typeface="Times New Roman" panose="02020603050405020304" pitchFamily="18" charset="0"/>
                <a:cs typeface="Times New Roman" panose="02020603050405020304" pitchFamily="18" charset="0"/>
              </a:rPr>
              <a:t>Compara con el valor buscado</a:t>
            </a:r>
          </a:p>
          <a:p>
            <a:pPr lvl="0">
              <a:lnSpc>
                <a:spcPct val="107000"/>
              </a:lnSpc>
              <a:spcAft>
                <a:spcPts val="800"/>
              </a:spcAft>
              <a:buSzPct val="100000"/>
              <a:tabLst>
                <a:tab pos="457200" algn="l"/>
              </a:tabLst>
            </a:pPr>
            <a:r>
              <a:rPr lang="es-A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ona Sans Semi Bold"/>
                <a:ea typeface="Times New Roman" panose="02020603050405020304" pitchFamily="18" charset="0"/>
                <a:cs typeface="Times New Roman" panose="02020603050405020304" pitchFamily="18" charset="0"/>
              </a:rPr>
              <a:t>Compara ese elemento actual con el valor que está buscando</a:t>
            </a:r>
            <a:r>
              <a:rPr lang="es-A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ona Sans Semi Bold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0">
              <a:lnSpc>
                <a:spcPct val="107000"/>
              </a:lnSpc>
              <a:spcAft>
                <a:spcPts val="800"/>
              </a:spcAft>
              <a:buSzPct val="100000"/>
              <a:tabLst>
                <a:tab pos="457200" algn="l"/>
              </a:tabLst>
            </a:pPr>
            <a:endParaRPr lang="es-AR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Mona Sans Semi Bold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ct val="100000"/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s-AR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ona Sans Semi Bold"/>
                <a:ea typeface="Times New Roman" panose="02020603050405020304" pitchFamily="18" charset="0"/>
                <a:cs typeface="Times New Roman" panose="02020603050405020304" pitchFamily="18" charset="0"/>
              </a:rPr>
              <a:t>Avanza al siguiente</a:t>
            </a:r>
          </a:p>
          <a:p>
            <a:pPr lvl="0">
              <a:lnSpc>
                <a:spcPct val="107000"/>
              </a:lnSpc>
              <a:spcAft>
                <a:spcPts val="800"/>
              </a:spcAft>
              <a:buSzPct val="100000"/>
              <a:tabLst>
                <a:tab pos="457200" algn="l"/>
              </a:tabLst>
            </a:pPr>
            <a:r>
              <a:rPr lang="es-A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ona Sans Semi Bold"/>
                <a:ea typeface="Times New Roman" panose="02020603050405020304" pitchFamily="18" charset="0"/>
                <a:cs typeface="Times New Roman" panose="02020603050405020304" pitchFamily="18" charset="0"/>
              </a:rPr>
              <a:t>Si no hay coincidencia, avanza al siguiente elemento de la lista y repite la comparación.</a:t>
            </a:r>
          </a:p>
          <a:p>
            <a:pPr lvl="0">
              <a:lnSpc>
                <a:spcPct val="107000"/>
              </a:lnSpc>
              <a:spcAft>
                <a:spcPts val="800"/>
              </a:spcAft>
              <a:buSzPct val="100000"/>
              <a:tabLst>
                <a:tab pos="457200" algn="l"/>
              </a:tabLst>
            </a:pPr>
            <a:endParaRPr lang="es-AR" sz="2000" dirty="0" smtClean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Mona Sans Semi Bold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ct val="100000"/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s-AR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ona Sans Semi Bold"/>
                <a:ea typeface="Times New Roman" panose="02020603050405020304" pitchFamily="18" charset="0"/>
                <a:cs typeface="Times New Roman" panose="02020603050405020304" pitchFamily="18" charset="0"/>
              </a:rPr>
              <a:t>Repite hasta el final o encontrar el valor</a:t>
            </a:r>
          </a:p>
          <a:p>
            <a:pPr lvl="0">
              <a:lnSpc>
                <a:spcPct val="107000"/>
              </a:lnSpc>
              <a:spcAft>
                <a:spcPts val="800"/>
              </a:spcAft>
              <a:buSzPct val="100000"/>
              <a:tabLst>
                <a:tab pos="457200" algn="l"/>
              </a:tabLst>
            </a:pPr>
            <a:r>
              <a:rPr lang="es-A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ona Sans Semi Bold"/>
                <a:ea typeface="Times New Roman" panose="02020603050405020304" pitchFamily="18" charset="0"/>
                <a:cs typeface="Times New Roman" panose="02020603050405020304" pitchFamily="18" charset="0"/>
              </a:rPr>
              <a:t>Repite este proceso de forma secuencial con cada elemento hasta que: </a:t>
            </a:r>
            <a:endParaRPr lang="es-AR" sz="2000" dirty="0" smtClean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Mona Sans Semi Bold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07000"/>
              </a:lnSpc>
              <a:spcAft>
                <a:spcPts val="800"/>
              </a:spcAft>
              <a:buSzPct val="100000"/>
              <a:buFont typeface="Arial" panose="020B0604020202020204" pitchFamily="34" charset="0"/>
              <a:buChar char="•"/>
              <a:tabLst>
                <a:tab pos="914400" algn="l"/>
              </a:tabLst>
            </a:pPr>
            <a:r>
              <a:rPr lang="es-A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ona Sans Semi Bold"/>
                <a:ea typeface="Times New Roman" panose="02020603050405020304" pitchFamily="18" charset="0"/>
                <a:cs typeface="Times New Roman" panose="02020603050405020304" pitchFamily="18" charset="0"/>
              </a:rPr>
              <a:t>Encuentra el valor y devuelve su posición.</a:t>
            </a:r>
            <a:endParaRPr lang="es-AR" sz="2000" dirty="0" smtClean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Mona Sans Semi Bold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07000"/>
              </a:lnSpc>
              <a:spcAft>
                <a:spcPts val="800"/>
              </a:spcAft>
              <a:buSzPct val="100000"/>
              <a:buFont typeface="Arial" panose="020B0604020202020204" pitchFamily="34" charset="0"/>
              <a:buChar char="•"/>
              <a:tabLst>
                <a:tab pos="914400" algn="l"/>
              </a:tabLst>
            </a:pPr>
            <a:r>
              <a:rPr lang="es-A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ona Sans Semi Bold"/>
                <a:ea typeface="Times New Roman" panose="02020603050405020304" pitchFamily="18" charset="0"/>
                <a:cs typeface="Times New Roman" panose="02020603050405020304" pitchFamily="18" charset="0"/>
              </a:rPr>
              <a:t>Revisa todos los elementos de la lista y no encuentra el valor buscado.</a:t>
            </a:r>
            <a:endParaRPr lang="es-AR" sz="2000" dirty="0" smtClean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Mona Sans Semi Bold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" name="Rectángulo 9"/>
          <p:cNvSpPr/>
          <p:nvPr/>
        </p:nvSpPr>
        <p:spPr>
          <a:xfrm>
            <a:off x="958734" y="525862"/>
            <a:ext cx="6943504" cy="7335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ts val="5000"/>
              </a:lnSpc>
            </a:pPr>
            <a:r>
              <a:rPr lang="en-US" sz="4000" dirty="0" err="1">
                <a:solidFill>
                  <a:prstClr val="black">
                    <a:lumMod val="65000"/>
                    <a:lumOff val="35000"/>
                  </a:prstClr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Funcionamiento</a:t>
            </a:r>
            <a:r>
              <a:rPr lang="en-US" sz="400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 del </a:t>
            </a:r>
            <a:r>
              <a:rPr lang="en-US" sz="4000" dirty="0" err="1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Algoritmo</a:t>
            </a:r>
            <a:endParaRPr lang="en-US" sz="4000" dirty="0">
              <a:solidFill>
                <a:prstClr val="black"/>
              </a:solidFill>
            </a:endParaRPr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5230" y="0"/>
            <a:ext cx="4365170" cy="822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n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5952" y="1033759"/>
            <a:ext cx="7341130" cy="3870503"/>
          </a:xfrm>
          <a:prstGeom prst="rect">
            <a:avLst/>
          </a:prstGeom>
        </p:spPr>
      </p:pic>
      <p:grpSp>
        <p:nvGrpSpPr>
          <p:cNvPr id="21" name="Grupo 20"/>
          <p:cNvGrpSpPr/>
          <p:nvPr/>
        </p:nvGrpSpPr>
        <p:grpSpPr>
          <a:xfrm>
            <a:off x="2373085" y="5117599"/>
            <a:ext cx="9323964" cy="2659754"/>
            <a:chOff x="916946" y="3653960"/>
            <a:chExt cx="9323964" cy="2659754"/>
          </a:xfrm>
        </p:grpSpPr>
        <p:pic>
          <p:nvPicPr>
            <p:cNvPr id="22" name="Imagen 2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01134" y="3653960"/>
              <a:ext cx="4435495" cy="2659754"/>
            </a:xfrm>
            <a:prstGeom prst="rect">
              <a:avLst/>
            </a:prstGeom>
          </p:spPr>
        </p:pic>
        <p:pic>
          <p:nvPicPr>
            <p:cNvPr id="23" name="Imagen 2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16946" y="3653960"/>
              <a:ext cx="4252098" cy="2659754"/>
            </a:xfrm>
            <a:prstGeom prst="rect">
              <a:avLst/>
            </a:prstGeom>
          </p:spPr>
        </p:pic>
        <p:sp>
          <p:nvSpPr>
            <p:cNvPr id="24" name="Rectángulo 23"/>
            <p:cNvSpPr/>
            <p:nvPr/>
          </p:nvSpPr>
          <p:spPr>
            <a:xfrm>
              <a:off x="1629813" y="3962400"/>
              <a:ext cx="1733295" cy="57708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AR" sz="315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ona Sans Semi Bold"/>
                  <a:ea typeface="Mona Sans Semi Bold"/>
                </a:rPr>
                <a:t>Ventajas</a:t>
              </a:r>
              <a:endParaRPr lang="es-AR" sz="3150" dirty="0">
                <a:solidFill>
                  <a:schemeClr val="tx1">
                    <a:lumMod val="65000"/>
                    <a:lumOff val="35000"/>
                  </a:schemeClr>
                </a:solidFill>
                <a:latin typeface="Mona Sans Semi Bold"/>
                <a:ea typeface="Mona Sans Semi Bold"/>
              </a:endParaRPr>
            </a:p>
          </p:txBody>
        </p:sp>
        <p:sp>
          <p:nvSpPr>
            <p:cNvPr id="25" name="CuadroTexto 24"/>
            <p:cNvSpPr txBox="1"/>
            <p:nvPr/>
          </p:nvSpPr>
          <p:spPr>
            <a:xfrm>
              <a:off x="2373085" y="4539481"/>
              <a:ext cx="41583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 smtClean="0"/>
                <a:t> </a:t>
              </a:r>
              <a:endParaRPr lang="es-AR" dirty="0"/>
            </a:p>
          </p:txBody>
        </p:sp>
        <p:sp>
          <p:nvSpPr>
            <p:cNvPr id="26" name="CuadroTexto 25"/>
            <p:cNvSpPr txBox="1"/>
            <p:nvPr/>
          </p:nvSpPr>
          <p:spPr>
            <a:xfrm>
              <a:off x="1453672" y="4724147"/>
              <a:ext cx="7859486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s-ES" sz="20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ona Sans Semi Bold"/>
                  <a:ea typeface="Mona Sans Semi Bold"/>
                </a:rPr>
                <a:t> </a:t>
              </a:r>
              <a:r>
                <a:rPr lang="es-ES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ona Sans Semi Bold"/>
                  <a:ea typeface="Mona Sans Semi Bold"/>
                </a:rPr>
                <a:t>Sencillez</a:t>
              </a:r>
            </a:p>
            <a:p>
              <a:endParaRPr lang="es-E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ona Sans Semi Bold"/>
                <a:ea typeface="Mona Sans Semi Bold"/>
              </a:endParaRP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s-ES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ona Sans Semi Bold"/>
                  <a:ea typeface="Mona Sans Semi Bold"/>
                </a:rPr>
                <a:t>  Flexibilidad</a:t>
              </a:r>
              <a:endParaRPr lang="es-A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a Sans Semi Bold"/>
                <a:ea typeface="Mona Sans Semi Bold"/>
              </a:endParaRPr>
            </a:p>
          </p:txBody>
        </p:sp>
        <p:sp>
          <p:nvSpPr>
            <p:cNvPr id="27" name="CuadroTexto 26"/>
            <p:cNvSpPr txBox="1"/>
            <p:nvPr/>
          </p:nvSpPr>
          <p:spPr>
            <a:xfrm>
              <a:off x="5971244" y="3933728"/>
              <a:ext cx="4065385" cy="5770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315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ona Sans Semi Bold"/>
                  <a:ea typeface="Mona Sans Semi Bold"/>
                </a:rPr>
                <a:t>Desventajas</a:t>
              </a:r>
              <a:endParaRPr lang="es-AR" sz="3150" dirty="0">
                <a:solidFill>
                  <a:schemeClr val="tx1">
                    <a:lumMod val="65000"/>
                    <a:lumOff val="35000"/>
                  </a:schemeClr>
                </a:solidFill>
                <a:latin typeface="Mona Sans Semi Bold"/>
                <a:ea typeface="Mona Sans Semi Bold"/>
              </a:endParaRPr>
            </a:p>
          </p:txBody>
        </p:sp>
        <p:sp>
          <p:nvSpPr>
            <p:cNvPr id="28" name="CuadroTexto 27"/>
            <p:cNvSpPr txBox="1"/>
            <p:nvPr/>
          </p:nvSpPr>
          <p:spPr>
            <a:xfrm>
              <a:off x="5734224" y="4724146"/>
              <a:ext cx="4506686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s-ES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lang="es-ES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ona Sans Semi Bold"/>
                  <a:ea typeface="Mona Sans Semi Bold"/>
                </a:rPr>
                <a:t>Ineficiencia en listas grandes</a:t>
              </a:r>
            </a:p>
            <a:p>
              <a:endParaRPr lang="es-E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ona Sans Semi Bold"/>
                <a:ea typeface="Mona Sans Semi Bold"/>
              </a:endParaRP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s-ES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ona Sans Semi Bold"/>
                  <a:ea typeface="Mona Sans Semi Bold"/>
                </a:rPr>
                <a:t>No es adecuado para listas ordenadas</a:t>
              </a:r>
              <a:endParaRPr lang="es-A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a Sans Semi Bold"/>
                <a:ea typeface="Mona Sans Semi Bold"/>
              </a:endParaRPr>
            </a:p>
          </p:txBody>
        </p:sp>
      </p:grpSp>
      <p:sp>
        <p:nvSpPr>
          <p:cNvPr id="29" name="Rectángulo 28"/>
          <p:cNvSpPr/>
          <p:nvPr/>
        </p:nvSpPr>
        <p:spPr>
          <a:xfrm>
            <a:off x="4499134" y="219205"/>
            <a:ext cx="380745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 err="1">
                <a:solidFill>
                  <a:prstClr val="black">
                    <a:lumMod val="65000"/>
                    <a:lumOff val="35000"/>
                  </a:prstClr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Implementacion</a:t>
            </a:r>
            <a:endParaRPr lang="es-A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/>
          <p:cNvSpPr/>
          <p:nvPr/>
        </p:nvSpPr>
        <p:spPr>
          <a:xfrm>
            <a:off x="1709057" y="1042717"/>
            <a:ext cx="9089572" cy="8104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ts val="5550"/>
              </a:lnSpc>
            </a:pPr>
            <a:r>
              <a:rPr lang="en-US" sz="4450" dirty="0" err="1" smtClean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Búsqueda</a:t>
            </a:r>
            <a:r>
              <a:rPr lang="en-US" sz="4450" dirty="0" smtClean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 </a:t>
            </a:r>
            <a:r>
              <a:rPr lang="en-US" sz="4450" dirty="0" err="1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Binaria</a:t>
            </a:r>
            <a:endParaRPr lang="en-US" sz="4450" dirty="0">
              <a:solidFill>
                <a:prstClr val="black"/>
              </a:solidFill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1175659" y="2427514"/>
            <a:ext cx="851262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ona Sans Semi Bold"/>
                <a:ea typeface="Mona Sans Semi Bold"/>
              </a:rPr>
              <a:t>El algoritmo de búsqueda binaria es un algoritmo muy eficiente que se aplica </a:t>
            </a:r>
            <a:r>
              <a:rPr lang="es-ES" sz="2000" smtClean="0">
                <a:solidFill>
                  <a:schemeClr val="tx1">
                    <a:lumMod val="65000"/>
                    <a:lumOff val="35000"/>
                  </a:schemeClr>
                </a:solidFill>
                <a:latin typeface="Mona Sans Semi Bold"/>
                <a:ea typeface="Mona Sans Semi Bold"/>
              </a:rPr>
              <a:t>solo a listas </a:t>
            </a:r>
            <a:r>
              <a:rPr lang="es-E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ona Sans Semi Bold"/>
                <a:ea typeface="Mona Sans Semi Bold"/>
              </a:rPr>
              <a:t>ordenadas. </a:t>
            </a:r>
          </a:p>
          <a:p>
            <a:endParaRPr lang="es-ES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Mona Sans Semi Bold"/>
              <a:ea typeface="Mona Sans Semi Bold"/>
            </a:endParaRPr>
          </a:p>
          <a:p>
            <a:r>
              <a:rPr lang="es-E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ona Sans Semi Bold"/>
                <a:ea typeface="Mona Sans Semi Bold"/>
              </a:rPr>
              <a:t>Funciona dividiendo repetidamente la lista en dos mitades y comparando el elemento objetivo con el elemento del medio, esto reduce significativamente la cantidad de comparaciones necesarias.</a:t>
            </a:r>
          </a:p>
          <a:p>
            <a:endParaRPr lang="es-ES" sz="2000" dirty="0">
              <a:solidFill>
                <a:schemeClr val="tx1">
                  <a:lumMod val="65000"/>
                  <a:lumOff val="35000"/>
                </a:schemeClr>
              </a:solidFill>
              <a:latin typeface="Mona Sans Semi Bold"/>
              <a:ea typeface="Mona Sans Semi Bold"/>
            </a:endParaRPr>
          </a:p>
          <a:p>
            <a:r>
              <a:rPr lang="es-E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ona Sans Semi Bold"/>
                <a:ea typeface="Mona Sans Semi Bold"/>
              </a:rPr>
              <a:t>La principal ventaja de este algoritmo es su eficiencia: su complejidad es O(</a:t>
            </a:r>
            <a:r>
              <a:rPr lang="es-ES" sz="20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Mona Sans Semi Bold"/>
                <a:ea typeface="Mona Sans Semi Bold"/>
              </a:rPr>
              <a:t>logn</a:t>
            </a:r>
            <a:r>
              <a:rPr lang="es-E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ona Sans Semi Bold"/>
                <a:ea typeface="Mona Sans Semi Bold"/>
              </a:rPr>
              <a:t>), porque en cada paso descarta la mitad de los elementos.</a:t>
            </a:r>
            <a:endParaRPr lang="es-AR" sz="2000" dirty="0">
              <a:solidFill>
                <a:schemeClr val="tx1">
                  <a:lumMod val="65000"/>
                  <a:lumOff val="35000"/>
                </a:schemeClr>
              </a:solidFill>
              <a:latin typeface="Mona Sans Semi Bold"/>
              <a:ea typeface="Mona Sans Semi Bold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7161" y="1116714"/>
            <a:ext cx="3975116" cy="579169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077687" y="319026"/>
            <a:ext cx="888170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 err="1" smtClean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Funcionamiento</a:t>
            </a:r>
            <a:r>
              <a:rPr lang="en-US" sz="4450" dirty="0" smtClean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 del </a:t>
            </a:r>
            <a:r>
              <a:rPr lang="en-US" sz="4450" dirty="0" err="1" smtClean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Algoritmo</a:t>
            </a:r>
            <a:endParaRPr lang="en-US" sz="4450" dirty="0"/>
          </a:p>
        </p:txBody>
      </p:sp>
      <p:sp>
        <p:nvSpPr>
          <p:cNvPr id="19" name="Rectángulo 18"/>
          <p:cNvSpPr/>
          <p:nvPr/>
        </p:nvSpPr>
        <p:spPr>
          <a:xfrm>
            <a:off x="1077687" y="1197139"/>
            <a:ext cx="7315200" cy="6654835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AR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ona Sans Semi Bold"/>
                <a:ea typeface="Mona Sans Semi Bold"/>
                <a:cs typeface="Times New Roman" panose="02020603050405020304" pitchFamily="18" charset="0"/>
              </a:rPr>
              <a:t>Compara con </a:t>
            </a:r>
            <a:r>
              <a:rPr lang="es-A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ona Sans Semi Bold"/>
                <a:ea typeface="Mona Sans Semi Bold"/>
                <a:cs typeface="Times New Roman" panose="02020603050405020304" pitchFamily="18" charset="0"/>
              </a:rPr>
              <a:t>e</a:t>
            </a:r>
            <a:r>
              <a:rPr lang="es-AR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ona Sans Semi Bold"/>
                <a:ea typeface="Mona Sans Semi Bold"/>
                <a:cs typeface="Times New Roman" panose="02020603050405020304" pitchFamily="18" charset="0"/>
              </a:rPr>
              <a:t>lemento medio</a:t>
            </a: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s-A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ona Sans Semi Bold"/>
                <a:ea typeface="Mona Sans Semi Bold"/>
                <a:cs typeface="Times New Roman" panose="02020603050405020304" pitchFamily="18" charset="0"/>
              </a:rPr>
              <a:t>Compara el valor buscado con el valor que está en la posición central de la lista. </a:t>
            </a:r>
          </a:p>
          <a:p>
            <a:pPr marL="342900" indent="-342900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s-AR" sz="2000" dirty="0" smtClean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Mona Sans Semi Bold"/>
              <a:ea typeface="Mona Sans Semi Bold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AR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ona Sans Semi Bold"/>
                <a:ea typeface="Mona Sans Semi Bold"/>
                <a:cs typeface="Times New Roman" panose="02020603050405020304" pitchFamily="18" charset="0"/>
              </a:rPr>
              <a:t>Verifica coincidencia </a:t>
            </a: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s-A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ona Sans Semi Bold"/>
                <a:ea typeface="Mona Sans Semi Bold"/>
                <a:cs typeface="Times New Roman" panose="02020603050405020304" pitchFamily="18" charset="0"/>
              </a:rPr>
              <a:t>Si el valor medio es igual al valor, lo encuentra y devuelve el índice. </a:t>
            </a:r>
          </a:p>
          <a:p>
            <a:pPr marL="342900" indent="-342900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s-AR" sz="2000" dirty="0" smtClean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Mona Sans Semi Bold"/>
              <a:ea typeface="Mona Sans Semi Bold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AR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ona Sans Semi Bold"/>
                <a:ea typeface="Mona Sans Semi Bold"/>
                <a:cs typeface="Times New Roman" panose="02020603050405020304" pitchFamily="18" charset="0"/>
              </a:rPr>
              <a:t>Busca en mitad izquierda</a:t>
            </a: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s-A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ona Sans Semi Bold"/>
                <a:ea typeface="Mona Sans Semi Bold"/>
                <a:cs typeface="Times New Roman" panose="02020603050405020304" pitchFamily="18" charset="0"/>
              </a:rPr>
              <a:t>Si el valor es menor que el valor medio, continúa la búsqueda solo en la mitad izquierda de la lista. </a:t>
            </a:r>
          </a:p>
          <a:p>
            <a:pPr marL="342900" indent="-342900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s-AR" sz="2000" dirty="0" smtClean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Mona Sans Semi Bold"/>
              <a:ea typeface="Mona Sans Semi Bold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AR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ona Sans Semi Bold"/>
                <a:ea typeface="Mona Sans Semi Bold"/>
                <a:cs typeface="Times New Roman" panose="02020603050405020304" pitchFamily="18" charset="0"/>
              </a:rPr>
              <a:t>Busca en </a:t>
            </a:r>
            <a:r>
              <a:rPr lang="es-A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ona Sans Semi Bold"/>
                <a:ea typeface="Mona Sans Semi Bold"/>
                <a:cs typeface="Times New Roman" panose="02020603050405020304" pitchFamily="18" charset="0"/>
              </a:rPr>
              <a:t>m</a:t>
            </a:r>
            <a:r>
              <a:rPr lang="es-AR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ona Sans Semi Bold"/>
                <a:ea typeface="Mona Sans Semi Bold"/>
                <a:cs typeface="Times New Roman" panose="02020603050405020304" pitchFamily="18" charset="0"/>
              </a:rPr>
              <a:t>itad derecha</a:t>
            </a: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s-A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ona Sans Semi Bold"/>
                <a:ea typeface="Mona Sans Semi Bold"/>
                <a:cs typeface="Times New Roman" panose="02020603050405020304" pitchFamily="18" charset="0"/>
              </a:rPr>
              <a:t>Si el valor es mayor que el valor medio, busca en la mitad derecha de la lista. </a:t>
            </a:r>
          </a:p>
          <a:p>
            <a:pPr marL="342900" indent="-342900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s-AR" sz="2000" dirty="0" smtClean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Mona Sans Semi Bold"/>
              <a:ea typeface="Mona Sans Semi Bold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AR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ona Sans Semi Bold"/>
                <a:ea typeface="Mona Sans Semi Bold"/>
                <a:cs typeface="Times New Roman" panose="02020603050405020304" pitchFamily="18" charset="0"/>
              </a:rPr>
              <a:t>Repite y refina</a:t>
            </a: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s-A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ona Sans Semi Bold"/>
                <a:ea typeface="Mona Sans Semi Bold"/>
                <a:cs typeface="Times New Roman" panose="02020603050405020304" pitchFamily="18" charset="0"/>
              </a:rPr>
              <a:t>Repite este proceso de dividir la lista y buscar en la mitad relevante hasta que encuentra el valor o la sección de la lista se agote, indicando que no a sido encontrado. </a:t>
            </a:r>
          </a:p>
        </p:txBody>
      </p:sp>
      <p:pic>
        <p:nvPicPr>
          <p:cNvPr id="20" name="Imagen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8572" y="-500743"/>
            <a:ext cx="5637146" cy="813162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ángulo 16"/>
          <p:cNvSpPr/>
          <p:nvPr/>
        </p:nvSpPr>
        <p:spPr>
          <a:xfrm>
            <a:off x="4499134" y="219205"/>
            <a:ext cx="380745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 err="1">
                <a:solidFill>
                  <a:prstClr val="black">
                    <a:lumMod val="65000"/>
                    <a:lumOff val="35000"/>
                  </a:prstClr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Implementacion</a:t>
            </a:r>
            <a:endParaRPr lang="es-AR" dirty="0"/>
          </a:p>
        </p:txBody>
      </p:sp>
      <p:pic>
        <p:nvPicPr>
          <p:cNvPr id="19" name="Imagen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9710" y="955763"/>
            <a:ext cx="6410946" cy="4065317"/>
          </a:xfrm>
          <a:prstGeom prst="rect">
            <a:avLst/>
          </a:prstGeom>
        </p:spPr>
      </p:pic>
      <p:grpSp>
        <p:nvGrpSpPr>
          <p:cNvPr id="20" name="Grupo 19"/>
          <p:cNvGrpSpPr/>
          <p:nvPr/>
        </p:nvGrpSpPr>
        <p:grpSpPr>
          <a:xfrm>
            <a:off x="2373085" y="5117599"/>
            <a:ext cx="9323964" cy="2659754"/>
            <a:chOff x="916946" y="3653960"/>
            <a:chExt cx="9323964" cy="2659754"/>
          </a:xfrm>
        </p:grpSpPr>
        <p:pic>
          <p:nvPicPr>
            <p:cNvPr id="21" name="Imagen 2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01134" y="3653960"/>
              <a:ext cx="4435495" cy="2659754"/>
            </a:xfrm>
            <a:prstGeom prst="rect">
              <a:avLst/>
            </a:prstGeom>
          </p:spPr>
        </p:pic>
        <p:pic>
          <p:nvPicPr>
            <p:cNvPr id="22" name="Imagen 2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16946" y="3653960"/>
              <a:ext cx="4252098" cy="2659754"/>
            </a:xfrm>
            <a:prstGeom prst="rect">
              <a:avLst/>
            </a:prstGeom>
          </p:spPr>
        </p:pic>
        <p:sp>
          <p:nvSpPr>
            <p:cNvPr id="23" name="Rectángulo 22"/>
            <p:cNvSpPr/>
            <p:nvPr/>
          </p:nvSpPr>
          <p:spPr>
            <a:xfrm>
              <a:off x="1629813" y="3962400"/>
              <a:ext cx="1733295" cy="57708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AR" sz="315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ona Sans Semi Bold"/>
                  <a:ea typeface="Mona Sans Semi Bold"/>
                </a:rPr>
                <a:t>Ventajas</a:t>
              </a:r>
              <a:endParaRPr lang="es-AR" sz="3150" dirty="0">
                <a:solidFill>
                  <a:schemeClr val="tx1">
                    <a:lumMod val="65000"/>
                    <a:lumOff val="35000"/>
                  </a:schemeClr>
                </a:solidFill>
                <a:latin typeface="Mona Sans Semi Bold"/>
                <a:ea typeface="Mona Sans Semi Bold"/>
              </a:endParaRPr>
            </a:p>
          </p:txBody>
        </p:sp>
        <p:sp>
          <p:nvSpPr>
            <p:cNvPr id="24" name="CuadroTexto 23"/>
            <p:cNvSpPr txBox="1"/>
            <p:nvPr/>
          </p:nvSpPr>
          <p:spPr>
            <a:xfrm>
              <a:off x="2373085" y="4539481"/>
              <a:ext cx="41583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 smtClean="0"/>
                <a:t> </a:t>
              </a:r>
              <a:endParaRPr lang="es-AR" dirty="0"/>
            </a:p>
          </p:txBody>
        </p:sp>
        <p:sp>
          <p:nvSpPr>
            <p:cNvPr id="25" name="CuadroTexto 24"/>
            <p:cNvSpPr txBox="1"/>
            <p:nvPr/>
          </p:nvSpPr>
          <p:spPr>
            <a:xfrm>
              <a:off x="1453672" y="4724147"/>
              <a:ext cx="3567189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s-ES" sz="20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ona Sans Semi Bold"/>
                  <a:ea typeface="Mona Sans Semi Bold"/>
                </a:rPr>
                <a:t> </a:t>
              </a:r>
              <a:r>
                <a:rPr lang="es-ES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ona Sans Semi Bold"/>
                  <a:ea typeface="Mona Sans Semi Bold"/>
                </a:rPr>
                <a:t>Eficiencia en listas </a:t>
              </a:r>
            </a:p>
            <a:p>
              <a:r>
                <a:rPr lang="es-E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ona Sans Semi Bold"/>
                  <a:ea typeface="Mona Sans Semi Bold"/>
                </a:rPr>
                <a:t> </a:t>
              </a:r>
              <a:r>
                <a:rPr lang="es-ES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ona Sans Semi Bold"/>
                  <a:ea typeface="Mona Sans Semi Bold"/>
                </a:rPr>
                <a:t>     ordenadas</a:t>
              </a:r>
            </a:p>
            <a:p>
              <a:endParaRPr lang="es-E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ona Sans Semi Bold"/>
                <a:ea typeface="Mona Sans Semi Bold"/>
              </a:endParaRP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s-ES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ona Sans Semi Bold"/>
                  <a:ea typeface="Mona Sans Semi Bold"/>
                </a:rPr>
                <a:t>  Menos comparaciones</a:t>
              </a:r>
              <a:endParaRPr lang="es-A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a Sans Semi Bold"/>
                <a:ea typeface="Mona Sans Semi Bold"/>
              </a:endParaRPr>
            </a:p>
          </p:txBody>
        </p:sp>
        <p:sp>
          <p:nvSpPr>
            <p:cNvPr id="26" name="CuadroTexto 25"/>
            <p:cNvSpPr txBox="1"/>
            <p:nvPr/>
          </p:nvSpPr>
          <p:spPr>
            <a:xfrm>
              <a:off x="5971244" y="3933728"/>
              <a:ext cx="4065385" cy="5770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315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ona Sans Semi Bold"/>
                  <a:ea typeface="Mona Sans Semi Bold"/>
                </a:rPr>
                <a:t>Desventajas</a:t>
              </a:r>
              <a:endParaRPr lang="es-AR" sz="3150" dirty="0">
                <a:solidFill>
                  <a:schemeClr val="tx1">
                    <a:lumMod val="65000"/>
                    <a:lumOff val="35000"/>
                  </a:schemeClr>
                </a:solidFill>
                <a:latin typeface="Mona Sans Semi Bold"/>
                <a:ea typeface="Mona Sans Semi Bold"/>
              </a:endParaRPr>
            </a:p>
          </p:txBody>
        </p:sp>
        <p:sp>
          <p:nvSpPr>
            <p:cNvPr id="27" name="CuadroTexto 26"/>
            <p:cNvSpPr txBox="1"/>
            <p:nvPr/>
          </p:nvSpPr>
          <p:spPr>
            <a:xfrm>
              <a:off x="5734224" y="4724146"/>
              <a:ext cx="4506686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s-ES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lang="es-ES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ona Sans Semi Bold"/>
                  <a:ea typeface="Mona Sans Semi Bold"/>
                </a:rPr>
                <a:t>Requiere una lista ordenada</a:t>
              </a:r>
            </a:p>
            <a:p>
              <a:endParaRPr lang="es-E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ona Sans Semi Bold"/>
                <a:ea typeface="Mona Sans Semi Bold"/>
              </a:endParaRP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s-ES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ona Sans Semi Bold"/>
                  <a:ea typeface="Mona Sans Semi Bold"/>
                </a:rPr>
                <a:t>Mayor complejidad de </a:t>
              </a:r>
              <a:r>
                <a:rPr lang="es-ES" sz="2000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ona Sans Semi Bold"/>
                  <a:ea typeface="Mona Sans Semi Bold"/>
                </a:rPr>
                <a:t>implementacion</a:t>
              </a:r>
              <a:endParaRPr lang="es-A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a Sans Semi Bold"/>
                <a:ea typeface="Mona Sans Semi Bold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52248" y="3284947"/>
            <a:ext cx="772906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Comparación de Algoritmos</a:t>
            </a:r>
            <a:endParaRPr lang="en-US" sz="4450" dirty="0"/>
          </a:p>
        </p:txBody>
      </p:sp>
      <p:grpSp>
        <p:nvGrpSpPr>
          <p:cNvPr id="40" name="Grupo 39"/>
          <p:cNvGrpSpPr/>
          <p:nvPr/>
        </p:nvGrpSpPr>
        <p:grpSpPr>
          <a:xfrm>
            <a:off x="519710" y="4392383"/>
            <a:ext cx="13590979" cy="2498944"/>
            <a:chOff x="457200" y="4700885"/>
            <a:chExt cx="13590979" cy="2498944"/>
          </a:xfrm>
        </p:grpSpPr>
        <p:sp>
          <p:nvSpPr>
            <p:cNvPr id="39" name="Shape 2"/>
            <p:cNvSpPr/>
            <p:nvPr/>
          </p:nvSpPr>
          <p:spPr>
            <a:xfrm>
              <a:off x="457200" y="4725273"/>
              <a:ext cx="13587170" cy="412859"/>
            </a:xfrm>
            <a:prstGeom prst="roundRect">
              <a:avLst>
                <a:gd name="adj" fmla="val 470"/>
              </a:avLst>
            </a:prstGeom>
            <a:solidFill>
              <a:srgbClr val="E2E4E9"/>
            </a:solidFill>
            <a:ln/>
          </p:spPr>
        </p:sp>
        <p:sp>
          <p:nvSpPr>
            <p:cNvPr id="6" name="Text 3"/>
            <p:cNvSpPr/>
            <p:nvPr/>
          </p:nvSpPr>
          <p:spPr>
            <a:xfrm>
              <a:off x="1028462" y="4734639"/>
              <a:ext cx="2799397" cy="36290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850"/>
                </a:lnSpc>
                <a:buNone/>
              </a:pPr>
              <a:r>
                <a:rPr lang="en-US" sz="1750" dirty="0">
                  <a:solidFill>
                    <a:srgbClr val="52586B"/>
                  </a:solidFill>
                  <a:latin typeface="Funnel Sans" pitchFamily="34" charset="0"/>
                  <a:ea typeface="Funnel Sans" pitchFamily="34" charset="-122"/>
                  <a:cs typeface="Funnel Sans" pitchFamily="34" charset="-120"/>
                </a:rPr>
                <a:t>Algoritmo</a:t>
              </a:r>
              <a:endParaRPr lang="en-US" sz="1750" dirty="0"/>
            </a:p>
          </p:txBody>
        </p:sp>
        <p:sp>
          <p:nvSpPr>
            <p:cNvPr id="7" name="Text 4"/>
            <p:cNvSpPr/>
            <p:nvPr/>
          </p:nvSpPr>
          <p:spPr>
            <a:xfrm>
              <a:off x="3827859" y="4746248"/>
              <a:ext cx="2795588" cy="36290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850"/>
                </a:lnSpc>
                <a:buNone/>
              </a:pPr>
              <a:r>
                <a:rPr lang="en-US" sz="1750" dirty="0" err="1" smtClean="0">
                  <a:solidFill>
                    <a:srgbClr val="52586B"/>
                  </a:solidFill>
                  <a:latin typeface="Funnel Sans" pitchFamily="34" charset="0"/>
                  <a:ea typeface="Funnel Sans" pitchFamily="34" charset="-122"/>
                  <a:cs typeface="Funnel Sans" pitchFamily="34" charset="-120"/>
                </a:rPr>
                <a:t>Tipo</a:t>
              </a:r>
              <a:endParaRPr lang="en-US" sz="1750" dirty="0"/>
            </a:p>
          </p:txBody>
        </p:sp>
        <p:sp>
          <p:nvSpPr>
            <p:cNvPr id="8" name="Text 5"/>
            <p:cNvSpPr/>
            <p:nvPr/>
          </p:nvSpPr>
          <p:spPr>
            <a:xfrm>
              <a:off x="6286917" y="4753868"/>
              <a:ext cx="2795588" cy="36290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850"/>
                </a:lnSpc>
                <a:buNone/>
              </a:pPr>
              <a:r>
                <a:rPr lang="en-US" sz="1750" dirty="0" err="1" smtClean="0">
                  <a:solidFill>
                    <a:srgbClr val="52586B"/>
                  </a:solidFill>
                  <a:latin typeface="Funnel Sans" pitchFamily="34" charset="0"/>
                  <a:ea typeface="Funnel Sans" pitchFamily="34" charset="-122"/>
                </a:rPr>
                <a:t>Mejor</a:t>
              </a:r>
              <a:r>
                <a:rPr lang="en-US" sz="1750" dirty="0" smtClean="0">
                  <a:solidFill>
                    <a:srgbClr val="52586B"/>
                  </a:solidFill>
                  <a:latin typeface="Funnel Sans" pitchFamily="34" charset="0"/>
                  <a:ea typeface="Funnel Sans" pitchFamily="34" charset="-122"/>
                </a:rPr>
                <a:t> </a:t>
              </a:r>
              <a:r>
                <a:rPr lang="en-US" sz="1750" dirty="0" err="1" smtClean="0">
                  <a:solidFill>
                    <a:srgbClr val="52586B"/>
                  </a:solidFill>
                  <a:latin typeface="Funnel Sans" pitchFamily="34" charset="0"/>
                  <a:ea typeface="Funnel Sans" pitchFamily="34" charset="-122"/>
                </a:rPr>
                <a:t>Caso</a:t>
              </a:r>
              <a:endParaRPr lang="en-US" sz="1750" dirty="0"/>
            </a:p>
          </p:txBody>
        </p:sp>
        <p:sp>
          <p:nvSpPr>
            <p:cNvPr id="9" name="Text 6"/>
            <p:cNvSpPr/>
            <p:nvPr/>
          </p:nvSpPr>
          <p:spPr>
            <a:xfrm>
              <a:off x="8789724" y="4700885"/>
              <a:ext cx="2799397" cy="36290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850"/>
                </a:lnSpc>
                <a:buNone/>
              </a:pPr>
              <a:r>
                <a:rPr lang="en-US" sz="1750" dirty="0" err="1" smtClean="0">
                  <a:solidFill>
                    <a:srgbClr val="52586B"/>
                  </a:solidFill>
                  <a:latin typeface="Funnel Sans" pitchFamily="34" charset="0"/>
                  <a:ea typeface="Funnel Sans" pitchFamily="34" charset="-122"/>
                </a:rPr>
                <a:t>Peor</a:t>
              </a:r>
              <a:r>
                <a:rPr lang="en-US" sz="1750" dirty="0" smtClean="0">
                  <a:solidFill>
                    <a:srgbClr val="52586B"/>
                  </a:solidFill>
                  <a:latin typeface="Funnel Sans" pitchFamily="34" charset="0"/>
                  <a:ea typeface="Funnel Sans" pitchFamily="34" charset="-122"/>
                </a:rPr>
                <a:t> </a:t>
              </a:r>
              <a:r>
                <a:rPr lang="en-US" sz="1750" dirty="0" err="1" smtClean="0">
                  <a:solidFill>
                    <a:srgbClr val="52586B"/>
                  </a:solidFill>
                  <a:latin typeface="Funnel Sans" pitchFamily="34" charset="0"/>
                  <a:ea typeface="Funnel Sans" pitchFamily="34" charset="-122"/>
                </a:rPr>
                <a:t>Caso</a:t>
              </a:r>
              <a:endParaRPr lang="en-US" sz="1750" dirty="0"/>
            </a:p>
          </p:txBody>
        </p:sp>
        <p:sp>
          <p:nvSpPr>
            <p:cNvPr id="11" name="Text 8"/>
            <p:cNvSpPr/>
            <p:nvPr/>
          </p:nvSpPr>
          <p:spPr>
            <a:xfrm>
              <a:off x="997838" y="6258460"/>
              <a:ext cx="2799397" cy="36290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850"/>
                </a:lnSpc>
                <a:buNone/>
              </a:pPr>
              <a:r>
                <a:rPr lang="en-US" sz="1750" dirty="0">
                  <a:solidFill>
                    <a:srgbClr val="52586B"/>
                  </a:solidFill>
                  <a:latin typeface="Funnel Sans" pitchFamily="34" charset="0"/>
                  <a:ea typeface="Funnel Sans" pitchFamily="34" charset="-122"/>
                  <a:cs typeface="Funnel Sans" pitchFamily="34" charset="-120"/>
                </a:rPr>
                <a:t>Búsqueda Lineal</a:t>
              </a:r>
              <a:endParaRPr lang="en-US" sz="1750" dirty="0"/>
            </a:p>
          </p:txBody>
        </p:sp>
        <p:sp>
          <p:nvSpPr>
            <p:cNvPr id="12" name="Text 9"/>
            <p:cNvSpPr/>
            <p:nvPr/>
          </p:nvSpPr>
          <p:spPr>
            <a:xfrm>
              <a:off x="6344394" y="5694201"/>
              <a:ext cx="1075296" cy="415249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850"/>
                </a:lnSpc>
                <a:buNone/>
              </a:pPr>
              <a:r>
                <a:rPr lang="en-US" sz="1750" dirty="0">
                  <a:solidFill>
                    <a:srgbClr val="52586B"/>
                  </a:solidFill>
                  <a:latin typeface="Funnel Sans" pitchFamily="34" charset="0"/>
                  <a:ea typeface="Funnel Sans" pitchFamily="34" charset="-122"/>
                  <a:cs typeface="Funnel Sans" pitchFamily="34" charset="-120"/>
                </a:rPr>
                <a:t>O(n)</a:t>
              </a:r>
              <a:endParaRPr lang="en-US" sz="1750" dirty="0"/>
            </a:p>
          </p:txBody>
        </p:sp>
        <p:sp>
          <p:nvSpPr>
            <p:cNvPr id="14" name="Text 11"/>
            <p:cNvSpPr/>
            <p:nvPr/>
          </p:nvSpPr>
          <p:spPr>
            <a:xfrm>
              <a:off x="6344394" y="6258460"/>
              <a:ext cx="910250" cy="415885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850"/>
                </a:lnSpc>
                <a:buNone/>
              </a:pPr>
              <a:r>
                <a:rPr lang="en-US" sz="1750" dirty="0">
                  <a:solidFill>
                    <a:srgbClr val="52586B"/>
                  </a:solidFill>
                  <a:latin typeface="Funnel Sans" pitchFamily="34" charset="0"/>
                  <a:ea typeface="Funnel Sans" pitchFamily="34" charset="-122"/>
                  <a:cs typeface="Funnel Sans" pitchFamily="34" charset="-120"/>
                </a:rPr>
                <a:t>O(1)</a:t>
              </a:r>
              <a:endParaRPr lang="en-US" sz="1750" dirty="0"/>
            </a:p>
          </p:txBody>
        </p:sp>
        <p:sp>
          <p:nvSpPr>
            <p:cNvPr id="16" name="Text 13"/>
            <p:cNvSpPr/>
            <p:nvPr/>
          </p:nvSpPr>
          <p:spPr>
            <a:xfrm>
              <a:off x="997839" y="6836926"/>
              <a:ext cx="2799397" cy="36290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850"/>
                </a:lnSpc>
                <a:buNone/>
              </a:pPr>
              <a:r>
                <a:rPr lang="en-US" sz="1750" dirty="0">
                  <a:solidFill>
                    <a:srgbClr val="52586B"/>
                  </a:solidFill>
                  <a:latin typeface="Funnel Sans" pitchFamily="34" charset="0"/>
                  <a:ea typeface="Funnel Sans" pitchFamily="34" charset="-122"/>
                  <a:cs typeface="Funnel Sans" pitchFamily="34" charset="-120"/>
                </a:rPr>
                <a:t>Búsqueda Binaria</a:t>
              </a:r>
              <a:endParaRPr lang="en-US" sz="1750" dirty="0"/>
            </a:p>
          </p:txBody>
        </p:sp>
        <p:sp>
          <p:nvSpPr>
            <p:cNvPr id="19" name="Text 16"/>
            <p:cNvSpPr/>
            <p:nvPr/>
          </p:nvSpPr>
          <p:spPr>
            <a:xfrm>
              <a:off x="10802779" y="6035278"/>
              <a:ext cx="2799397" cy="36290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850"/>
                </a:lnSpc>
                <a:buNone/>
              </a:pPr>
              <a:endParaRPr lang="en-US" sz="1750" dirty="0"/>
            </a:p>
          </p:txBody>
        </p:sp>
        <p:sp>
          <p:nvSpPr>
            <p:cNvPr id="22" name="Text 6"/>
            <p:cNvSpPr/>
            <p:nvPr/>
          </p:nvSpPr>
          <p:spPr>
            <a:xfrm>
              <a:off x="11248782" y="4715257"/>
              <a:ext cx="2799397" cy="36290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850"/>
                </a:lnSpc>
                <a:buNone/>
              </a:pPr>
              <a:r>
                <a:rPr lang="en-US" sz="1750" dirty="0" err="1" smtClean="0">
                  <a:solidFill>
                    <a:srgbClr val="52586B"/>
                  </a:solidFill>
                  <a:latin typeface="Funnel Sans" pitchFamily="34" charset="0"/>
                  <a:ea typeface="Funnel Sans" pitchFamily="34" charset="-122"/>
                </a:rPr>
                <a:t>Lista</a:t>
              </a:r>
              <a:r>
                <a:rPr lang="en-US" sz="1750" dirty="0" smtClean="0">
                  <a:solidFill>
                    <a:srgbClr val="52586B"/>
                  </a:solidFill>
                  <a:latin typeface="Funnel Sans" pitchFamily="34" charset="0"/>
                  <a:ea typeface="Funnel Sans" pitchFamily="34" charset="-122"/>
                </a:rPr>
                <a:t> </a:t>
              </a:r>
              <a:r>
                <a:rPr lang="en-US" sz="1750" dirty="0" err="1" smtClean="0">
                  <a:solidFill>
                    <a:srgbClr val="52586B"/>
                  </a:solidFill>
                  <a:latin typeface="Funnel Sans" pitchFamily="34" charset="0"/>
                  <a:ea typeface="Funnel Sans" pitchFamily="34" charset="-122"/>
                </a:rPr>
                <a:t>Ordenada</a:t>
              </a:r>
              <a:endParaRPr lang="en-US" sz="1750" dirty="0"/>
            </a:p>
          </p:txBody>
        </p:sp>
        <p:sp>
          <p:nvSpPr>
            <p:cNvPr id="23" name="Text 8"/>
            <p:cNvSpPr/>
            <p:nvPr/>
          </p:nvSpPr>
          <p:spPr>
            <a:xfrm>
              <a:off x="1028461" y="5203507"/>
              <a:ext cx="2799397" cy="36290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850"/>
                </a:lnSpc>
                <a:buNone/>
              </a:pPr>
              <a:r>
                <a:rPr lang="en-US" sz="1750" dirty="0" smtClean="0">
                  <a:solidFill>
                    <a:srgbClr val="52586B"/>
                  </a:solidFill>
                  <a:latin typeface="Funnel Sans" pitchFamily="34" charset="0"/>
                  <a:ea typeface="Funnel Sans" pitchFamily="34" charset="-122"/>
                  <a:cs typeface="Funnel Sans" pitchFamily="34" charset="-120"/>
                </a:rPr>
                <a:t>Bubble Sort</a:t>
              </a:r>
              <a:endParaRPr lang="en-US" sz="1750" dirty="0"/>
            </a:p>
          </p:txBody>
        </p:sp>
        <p:sp>
          <p:nvSpPr>
            <p:cNvPr id="24" name="Text 8"/>
            <p:cNvSpPr/>
            <p:nvPr/>
          </p:nvSpPr>
          <p:spPr>
            <a:xfrm>
              <a:off x="997837" y="5703926"/>
              <a:ext cx="2799397" cy="36290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850"/>
                </a:lnSpc>
                <a:buNone/>
              </a:pPr>
              <a:r>
                <a:rPr lang="en-US" sz="1750" dirty="0" smtClean="0">
                  <a:solidFill>
                    <a:srgbClr val="52586B"/>
                  </a:solidFill>
                  <a:latin typeface="Funnel Sans" pitchFamily="34" charset="0"/>
                  <a:ea typeface="Funnel Sans" pitchFamily="34" charset="-122"/>
                </a:rPr>
                <a:t>Insertion Sort</a:t>
              </a:r>
              <a:endParaRPr lang="en-US" sz="1750" dirty="0"/>
            </a:p>
          </p:txBody>
        </p:sp>
        <p:sp>
          <p:nvSpPr>
            <p:cNvPr id="25" name="Text 13"/>
            <p:cNvSpPr/>
            <p:nvPr/>
          </p:nvSpPr>
          <p:spPr>
            <a:xfrm>
              <a:off x="3697495" y="5694201"/>
              <a:ext cx="2799397" cy="36290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850"/>
                </a:lnSpc>
                <a:buNone/>
              </a:pPr>
              <a:r>
                <a:rPr lang="en-US" sz="1750" dirty="0" smtClean="0">
                  <a:solidFill>
                    <a:srgbClr val="52586B"/>
                  </a:solidFill>
                  <a:latin typeface="Funnel Sans" pitchFamily="34" charset="0"/>
                  <a:ea typeface="Funnel Sans" pitchFamily="34" charset="-122"/>
                </a:rPr>
                <a:t>Ordenamiento</a:t>
              </a:r>
              <a:endParaRPr lang="en-US" sz="1750" dirty="0"/>
            </a:p>
          </p:txBody>
        </p:sp>
        <p:sp>
          <p:nvSpPr>
            <p:cNvPr id="26" name="Text 13"/>
            <p:cNvSpPr/>
            <p:nvPr/>
          </p:nvSpPr>
          <p:spPr>
            <a:xfrm>
              <a:off x="3697496" y="5182288"/>
              <a:ext cx="2799397" cy="36290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850"/>
                </a:lnSpc>
                <a:buNone/>
              </a:pPr>
              <a:r>
                <a:rPr lang="en-US" sz="1750" dirty="0" smtClean="0">
                  <a:solidFill>
                    <a:srgbClr val="52586B"/>
                  </a:solidFill>
                  <a:latin typeface="Funnel Sans" pitchFamily="34" charset="0"/>
                  <a:ea typeface="Funnel Sans" pitchFamily="34" charset="-122"/>
                </a:rPr>
                <a:t>Ordenamiento</a:t>
              </a:r>
              <a:endParaRPr lang="en-US" sz="1750" dirty="0"/>
            </a:p>
          </p:txBody>
        </p:sp>
        <p:sp>
          <p:nvSpPr>
            <p:cNvPr id="27" name="Text 9"/>
            <p:cNvSpPr/>
            <p:nvPr/>
          </p:nvSpPr>
          <p:spPr>
            <a:xfrm>
              <a:off x="6344394" y="5130688"/>
              <a:ext cx="1075296" cy="415249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850"/>
                </a:lnSpc>
                <a:buNone/>
              </a:pPr>
              <a:r>
                <a:rPr lang="en-US" sz="1750" dirty="0">
                  <a:solidFill>
                    <a:srgbClr val="52586B"/>
                  </a:solidFill>
                  <a:latin typeface="Funnel Sans" pitchFamily="34" charset="0"/>
                  <a:ea typeface="Funnel Sans" pitchFamily="34" charset="-122"/>
                  <a:cs typeface="Funnel Sans" pitchFamily="34" charset="-120"/>
                </a:rPr>
                <a:t>O(n)</a:t>
              </a:r>
              <a:endParaRPr lang="en-US" sz="1750" dirty="0"/>
            </a:p>
          </p:txBody>
        </p:sp>
        <p:sp>
          <p:nvSpPr>
            <p:cNvPr id="28" name="CuadroTexto 27"/>
            <p:cNvSpPr txBox="1"/>
            <p:nvPr/>
          </p:nvSpPr>
          <p:spPr>
            <a:xfrm>
              <a:off x="8844763" y="6772973"/>
              <a:ext cx="10182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175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Funnel Sans"/>
                  <a:ea typeface="Funnel Sans"/>
                </a:rPr>
                <a:t>O(log n)</a:t>
              </a:r>
              <a:endParaRPr lang="es-AR" sz="1750" dirty="0">
                <a:solidFill>
                  <a:schemeClr val="tx1">
                    <a:lumMod val="65000"/>
                    <a:lumOff val="35000"/>
                  </a:schemeClr>
                </a:solidFill>
                <a:latin typeface="Funnel Sans"/>
                <a:ea typeface="Funnel Sans"/>
              </a:endParaRPr>
            </a:p>
          </p:txBody>
        </p:sp>
        <p:sp>
          <p:nvSpPr>
            <p:cNvPr id="29" name="Text 11"/>
            <p:cNvSpPr/>
            <p:nvPr/>
          </p:nvSpPr>
          <p:spPr>
            <a:xfrm>
              <a:off x="6344394" y="6772973"/>
              <a:ext cx="910250" cy="415885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850"/>
                </a:lnSpc>
                <a:buNone/>
              </a:pPr>
              <a:r>
                <a:rPr lang="en-US" sz="1750" dirty="0">
                  <a:solidFill>
                    <a:srgbClr val="52586B"/>
                  </a:solidFill>
                  <a:latin typeface="Funnel Sans" pitchFamily="34" charset="0"/>
                  <a:ea typeface="Funnel Sans" pitchFamily="34" charset="-122"/>
                  <a:cs typeface="Funnel Sans" pitchFamily="34" charset="-120"/>
                </a:rPr>
                <a:t>O(1)</a:t>
              </a:r>
              <a:endParaRPr lang="en-US" sz="1750" dirty="0"/>
            </a:p>
          </p:txBody>
        </p:sp>
        <p:sp>
          <p:nvSpPr>
            <p:cNvPr id="30" name="Text 13"/>
            <p:cNvSpPr/>
            <p:nvPr/>
          </p:nvSpPr>
          <p:spPr>
            <a:xfrm>
              <a:off x="3697496" y="6233587"/>
              <a:ext cx="2799397" cy="36290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850"/>
                </a:lnSpc>
                <a:buNone/>
              </a:pPr>
              <a:r>
                <a:rPr lang="en-US" sz="1750" dirty="0" smtClean="0">
                  <a:solidFill>
                    <a:srgbClr val="52586B"/>
                  </a:solidFill>
                  <a:latin typeface="Funnel Sans" pitchFamily="34" charset="0"/>
                  <a:ea typeface="Funnel Sans" pitchFamily="34" charset="-122"/>
                </a:rPr>
                <a:t>Busqueda</a:t>
              </a:r>
              <a:endParaRPr lang="en-US" sz="1750" dirty="0"/>
            </a:p>
          </p:txBody>
        </p:sp>
        <p:sp>
          <p:nvSpPr>
            <p:cNvPr id="31" name="Text 13"/>
            <p:cNvSpPr/>
            <p:nvPr/>
          </p:nvSpPr>
          <p:spPr>
            <a:xfrm>
              <a:off x="3697495" y="6825955"/>
              <a:ext cx="2799397" cy="36290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850"/>
                </a:lnSpc>
                <a:buNone/>
              </a:pPr>
              <a:r>
                <a:rPr lang="en-US" sz="1750" dirty="0" smtClean="0">
                  <a:solidFill>
                    <a:srgbClr val="52586B"/>
                  </a:solidFill>
                  <a:latin typeface="Funnel Sans" pitchFamily="34" charset="0"/>
                  <a:ea typeface="Funnel Sans" pitchFamily="34" charset="-122"/>
                </a:rPr>
                <a:t>Busqueda</a:t>
              </a:r>
              <a:endParaRPr lang="en-US" sz="1750" dirty="0"/>
            </a:p>
          </p:txBody>
        </p:sp>
        <p:sp>
          <p:nvSpPr>
            <p:cNvPr id="32" name="Text 9"/>
            <p:cNvSpPr/>
            <p:nvPr/>
          </p:nvSpPr>
          <p:spPr>
            <a:xfrm>
              <a:off x="11607447" y="6199084"/>
              <a:ext cx="1075296" cy="415249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850"/>
                </a:lnSpc>
                <a:buNone/>
              </a:pPr>
              <a:r>
                <a:rPr lang="en-US" sz="1750" dirty="0" smtClean="0">
                  <a:solidFill>
                    <a:srgbClr val="52586B"/>
                  </a:solidFill>
                  <a:latin typeface="Funnel Sans" pitchFamily="34" charset="0"/>
                  <a:ea typeface="Funnel Sans" pitchFamily="34" charset="-122"/>
                </a:rPr>
                <a:t>No</a:t>
              </a:r>
              <a:endParaRPr lang="en-US" sz="1750" dirty="0"/>
            </a:p>
          </p:txBody>
        </p:sp>
        <p:sp>
          <p:nvSpPr>
            <p:cNvPr id="33" name="Text 9"/>
            <p:cNvSpPr/>
            <p:nvPr/>
          </p:nvSpPr>
          <p:spPr>
            <a:xfrm>
              <a:off x="8955951" y="5641855"/>
              <a:ext cx="1075296" cy="415249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850"/>
                </a:lnSpc>
                <a:buNone/>
              </a:pPr>
              <a:r>
                <a:rPr lang="en-US" sz="1750" dirty="0" smtClean="0">
                  <a:solidFill>
                    <a:srgbClr val="52586B"/>
                  </a:solidFill>
                  <a:latin typeface="Funnel Sans" pitchFamily="34" charset="0"/>
                  <a:ea typeface="Funnel Sans" pitchFamily="34" charset="-122"/>
                  <a:cs typeface="Funnel Sans" pitchFamily="34" charset="-120"/>
                </a:rPr>
                <a:t>O(n2)</a:t>
              </a:r>
              <a:endParaRPr lang="en-US" sz="1750" dirty="0"/>
            </a:p>
          </p:txBody>
        </p:sp>
        <p:sp>
          <p:nvSpPr>
            <p:cNvPr id="34" name="Text 9"/>
            <p:cNvSpPr/>
            <p:nvPr/>
          </p:nvSpPr>
          <p:spPr>
            <a:xfrm>
              <a:off x="8950569" y="6216729"/>
              <a:ext cx="1075296" cy="415249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850"/>
                </a:lnSpc>
                <a:buNone/>
              </a:pPr>
              <a:r>
                <a:rPr lang="en-US" sz="1750" dirty="0" smtClean="0">
                  <a:solidFill>
                    <a:srgbClr val="52586B"/>
                  </a:solidFill>
                  <a:latin typeface="Funnel Sans" pitchFamily="34" charset="0"/>
                  <a:ea typeface="Funnel Sans" pitchFamily="34" charset="-122"/>
                  <a:cs typeface="Funnel Sans" pitchFamily="34" charset="-120"/>
                </a:rPr>
                <a:t>O(n)</a:t>
              </a:r>
              <a:endParaRPr lang="en-US" sz="1750" dirty="0"/>
            </a:p>
          </p:txBody>
        </p:sp>
        <p:sp>
          <p:nvSpPr>
            <p:cNvPr id="35" name="Text 9"/>
            <p:cNvSpPr/>
            <p:nvPr/>
          </p:nvSpPr>
          <p:spPr>
            <a:xfrm>
              <a:off x="8955951" y="5143539"/>
              <a:ext cx="1075296" cy="415249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850"/>
                </a:lnSpc>
                <a:buNone/>
              </a:pPr>
              <a:r>
                <a:rPr lang="en-US" sz="1750" dirty="0" smtClean="0">
                  <a:solidFill>
                    <a:srgbClr val="52586B"/>
                  </a:solidFill>
                  <a:latin typeface="Funnel Sans" pitchFamily="34" charset="0"/>
                  <a:ea typeface="Funnel Sans" pitchFamily="34" charset="-122"/>
                  <a:cs typeface="Funnel Sans" pitchFamily="34" charset="-120"/>
                </a:rPr>
                <a:t>O(n2)</a:t>
              </a:r>
              <a:endParaRPr lang="en-US" sz="1750" dirty="0"/>
            </a:p>
          </p:txBody>
        </p:sp>
        <p:sp>
          <p:nvSpPr>
            <p:cNvPr id="36" name="Text 9"/>
            <p:cNvSpPr/>
            <p:nvPr/>
          </p:nvSpPr>
          <p:spPr>
            <a:xfrm>
              <a:off x="11599598" y="5697591"/>
              <a:ext cx="1075296" cy="415249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850"/>
                </a:lnSpc>
                <a:buNone/>
              </a:pPr>
              <a:r>
                <a:rPr lang="en-US" sz="1750" dirty="0" smtClean="0">
                  <a:solidFill>
                    <a:srgbClr val="52586B"/>
                  </a:solidFill>
                  <a:latin typeface="Funnel Sans" pitchFamily="34" charset="0"/>
                  <a:ea typeface="Funnel Sans" pitchFamily="34" charset="-122"/>
                </a:rPr>
                <a:t>No</a:t>
              </a:r>
              <a:endParaRPr lang="en-US" sz="1750" dirty="0"/>
            </a:p>
          </p:txBody>
        </p:sp>
        <p:sp>
          <p:nvSpPr>
            <p:cNvPr id="37" name="Text 9"/>
            <p:cNvSpPr/>
            <p:nvPr/>
          </p:nvSpPr>
          <p:spPr>
            <a:xfrm>
              <a:off x="11589121" y="6727056"/>
              <a:ext cx="1075296" cy="415249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850"/>
                </a:lnSpc>
                <a:buNone/>
              </a:pPr>
              <a:r>
                <a:rPr lang="en-US" sz="1750" dirty="0" smtClean="0">
                  <a:solidFill>
                    <a:srgbClr val="52586B"/>
                  </a:solidFill>
                  <a:latin typeface="Funnel Sans" pitchFamily="34" charset="0"/>
                  <a:ea typeface="Funnel Sans" pitchFamily="34" charset="-122"/>
                </a:rPr>
                <a:t>Si</a:t>
              </a:r>
              <a:endParaRPr lang="en-US" sz="1750" dirty="0"/>
            </a:p>
          </p:txBody>
        </p:sp>
        <p:sp>
          <p:nvSpPr>
            <p:cNvPr id="38" name="Text 9"/>
            <p:cNvSpPr/>
            <p:nvPr/>
          </p:nvSpPr>
          <p:spPr>
            <a:xfrm>
              <a:off x="11624986" y="5129942"/>
              <a:ext cx="1075296" cy="415249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850"/>
                </a:lnSpc>
                <a:buNone/>
              </a:pPr>
              <a:r>
                <a:rPr lang="en-US" sz="1750" dirty="0" smtClean="0">
                  <a:solidFill>
                    <a:srgbClr val="52586B"/>
                  </a:solidFill>
                  <a:latin typeface="Funnel Sans" pitchFamily="34" charset="0"/>
                  <a:ea typeface="Funnel Sans" pitchFamily="34" charset="-122"/>
                </a:rPr>
                <a:t>No</a:t>
              </a:r>
              <a:endParaRPr lang="en-US" sz="1750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280190" y="1520666"/>
            <a:ext cx="685192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Conclusiones del Estudio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2480844"/>
            <a:ext cx="7556421" cy="45839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s-ES" sz="1750" dirty="0" smtClean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En el mundo de la programación, los algoritmos de ordenamiento y búsqueda son fundamentales para para la manipulación y búsqueda de datos, los algoritmos de ordenamiento nos permiten organizar conjuntos de datos de forma ascendente o descendente mientras que los algoritmos de búsqueda nos permiten localizar información de manera más rápida dependiendo de la situación. </a:t>
            </a:r>
          </a:p>
          <a:p>
            <a:pPr>
              <a:lnSpc>
                <a:spcPts val="2850"/>
              </a:lnSpc>
            </a:pPr>
            <a:endParaRPr lang="es-ES" sz="1750" dirty="0">
              <a:solidFill>
                <a:srgbClr val="52586B"/>
              </a:solidFill>
              <a:latin typeface="Funnel Sans" pitchFamily="34" charset="0"/>
              <a:ea typeface="Funnel Sans" pitchFamily="34" charset="-122"/>
              <a:cs typeface="Funnel Sans" pitchFamily="34" charset="-120"/>
            </a:endParaRPr>
          </a:p>
          <a:p>
            <a:pPr>
              <a:lnSpc>
                <a:spcPts val="2850"/>
              </a:lnSpc>
            </a:pPr>
            <a:r>
              <a:rPr lang="es-ES" sz="1750" dirty="0" smtClean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Comprender estos algoritmos es esencial para optimizar el rendimiento de programas y fortalecer la capacidad de resolución de problemas en programación. A través del lenguaje Python, es posible visualizar de manera sencilla su funcionamiento y aplicación.</a:t>
            </a:r>
            <a:endParaRPr lang="en-US" sz="1750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08680" cy="822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28932"/>
            <a:ext cx="715137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Referencias Bibliográficas</a:t>
            </a:r>
            <a:endParaRPr lang="en-US" sz="4450" dirty="0"/>
          </a:p>
        </p:txBody>
      </p:sp>
      <p:sp>
        <p:nvSpPr>
          <p:cNvPr id="8" name="Rectángulo 7"/>
          <p:cNvSpPr/>
          <p:nvPr/>
        </p:nvSpPr>
        <p:spPr>
          <a:xfrm>
            <a:off x="1306285" y="3028184"/>
            <a:ext cx="7315200" cy="1438855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sz="17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Funnel Sans"/>
                <a:ea typeface="Funnel Sans"/>
              </a:rPr>
              <a:t>Python </a:t>
            </a:r>
            <a:r>
              <a:rPr lang="es-AR" sz="175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Funnel Sans"/>
                <a:ea typeface="Funnel Sans"/>
              </a:rPr>
              <a:t>Docs</a:t>
            </a:r>
            <a:r>
              <a:rPr lang="es-AR" sz="17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Funnel Sans"/>
                <a:ea typeface="Funnel Sans"/>
              </a:rPr>
              <a:t>: </a:t>
            </a:r>
            <a:r>
              <a:rPr lang="es-AR" sz="17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Funnel Sans"/>
                <a:ea typeface="Funnel Sans"/>
                <a:hlinkClick r:id="rId3"/>
              </a:rPr>
              <a:t>https://docs.python.org/</a:t>
            </a:r>
            <a:endParaRPr lang="es-AR" sz="1750" dirty="0" smtClean="0">
              <a:solidFill>
                <a:schemeClr val="tx1">
                  <a:lumMod val="65000"/>
                  <a:lumOff val="35000"/>
                </a:schemeClr>
              </a:solidFill>
              <a:latin typeface="Funnel Sans"/>
              <a:ea typeface="Funnel Sa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AR" sz="1750" dirty="0" smtClean="0">
              <a:solidFill>
                <a:schemeClr val="tx1">
                  <a:lumMod val="65000"/>
                  <a:lumOff val="35000"/>
                </a:schemeClr>
              </a:solidFill>
              <a:latin typeface="Funnel Sans"/>
              <a:ea typeface="Funnel Sa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sz="175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Funnel Sans"/>
                <a:ea typeface="Funnel Sans"/>
              </a:rPr>
              <a:t>GeeksforGeeks</a:t>
            </a:r>
            <a:r>
              <a:rPr lang="es-AR" sz="17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Funnel Sans"/>
                <a:ea typeface="Funnel Sans"/>
              </a:rPr>
              <a:t>: </a:t>
            </a:r>
            <a:r>
              <a:rPr lang="es-AR" sz="17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Funnel Sans"/>
                <a:ea typeface="Funnel Sans"/>
                <a:hlinkClick r:id="rId4"/>
              </a:rPr>
              <a:t>https://www.geeksforgeeks.org/</a:t>
            </a:r>
            <a:endParaRPr lang="es-AR" sz="1750" dirty="0" smtClean="0">
              <a:solidFill>
                <a:schemeClr val="tx1">
                  <a:lumMod val="65000"/>
                  <a:lumOff val="35000"/>
                </a:schemeClr>
              </a:solidFill>
              <a:latin typeface="Funnel Sans"/>
              <a:ea typeface="Funnel Sans"/>
            </a:endParaRPr>
          </a:p>
          <a:p>
            <a:endParaRPr lang="es-AR" sz="1750" dirty="0" smtClean="0">
              <a:solidFill>
                <a:schemeClr val="tx1">
                  <a:lumMod val="65000"/>
                  <a:lumOff val="35000"/>
                </a:schemeClr>
              </a:solidFill>
              <a:latin typeface="Funnel Sans"/>
              <a:ea typeface="Funnel Sa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sz="17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Funnel Sans"/>
                <a:ea typeface="Funnel Sans"/>
              </a:rPr>
              <a:t>Real Python: https://realpython.com/</a:t>
            </a:r>
            <a:endParaRPr lang="es-AR" sz="1750" dirty="0">
              <a:solidFill>
                <a:schemeClr val="tx1">
                  <a:lumMod val="65000"/>
                  <a:lumOff val="35000"/>
                </a:schemeClr>
              </a:solidFill>
              <a:latin typeface="Funnel Sans"/>
              <a:ea typeface="Funnel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38902" y="922020"/>
            <a:ext cx="7267932" cy="659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50"/>
              </a:lnSpc>
              <a:buNone/>
            </a:pPr>
            <a:r>
              <a:rPr lang="en-US" sz="415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Objetivos de la Investigación</a:t>
            </a:r>
            <a:endParaRPr lang="en-US" sz="4150" dirty="0"/>
          </a:p>
        </p:txBody>
      </p:sp>
      <p:sp>
        <p:nvSpPr>
          <p:cNvPr id="4" name="Shape 1"/>
          <p:cNvSpPr/>
          <p:nvPr/>
        </p:nvSpPr>
        <p:spPr>
          <a:xfrm>
            <a:off x="738902" y="1898452"/>
            <a:ext cx="475059" cy="475059"/>
          </a:xfrm>
          <a:prstGeom prst="roundRect">
            <a:avLst>
              <a:gd name="adj" fmla="val 18667"/>
            </a:avLst>
          </a:prstGeom>
          <a:solidFill>
            <a:srgbClr val="E2E4E9"/>
          </a:solidFill>
          <a:ln w="7620">
            <a:solidFill>
              <a:srgbClr val="C8CACF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818078" y="1938040"/>
            <a:ext cx="316706" cy="3958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1</a:t>
            </a:r>
            <a:endParaRPr lang="en-US" sz="2450" dirty="0"/>
          </a:p>
        </p:txBody>
      </p:sp>
      <p:sp>
        <p:nvSpPr>
          <p:cNvPr id="6" name="Text 3"/>
          <p:cNvSpPr/>
          <p:nvPr/>
        </p:nvSpPr>
        <p:spPr>
          <a:xfrm>
            <a:off x="1425059" y="1970961"/>
            <a:ext cx="4030028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Comprender el Funcionamiento</a:t>
            </a:r>
            <a:endParaRPr lang="en-US" sz="2050" dirty="0"/>
          </a:p>
        </p:txBody>
      </p:sp>
      <p:sp>
        <p:nvSpPr>
          <p:cNvPr id="7" name="Text 4"/>
          <p:cNvSpPr/>
          <p:nvPr/>
        </p:nvSpPr>
        <p:spPr>
          <a:xfrm>
            <a:off x="1425059" y="2427565"/>
            <a:ext cx="6980039" cy="675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650"/>
              </a:lnSpc>
            </a:pPr>
            <a:r>
              <a:rPr lang="es-ES" sz="16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Funnel Sans"/>
                <a:ea typeface="Funnel Sans"/>
              </a:rPr>
              <a:t>Describir la lógica interna de </a:t>
            </a:r>
            <a:r>
              <a:rPr lang="es-ES" sz="165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Funnel Sans"/>
                <a:ea typeface="Funnel Sans"/>
              </a:rPr>
              <a:t>Bubble</a:t>
            </a:r>
            <a:r>
              <a:rPr lang="es-ES" sz="16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Funnel Sans"/>
                <a:ea typeface="Funnel Sans"/>
              </a:rPr>
              <a:t> </a:t>
            </a:r>
            <a:r>
              <a:rPr lang="es-ES" sz="165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Funnel Sans"/>
                <a:ea typeface="Funnel Sans"/>
              </a:rPr>
              <a:t>Sort</a:t>
            </a:r>
            <a:r>
              <a:rPr lang="es-ES" sz="16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Funnel Sans"/>
                <a:ea typeface="Funnel Sans"/>
              </a:rPr>
              <a:t>, </a:t>
            </a:r>
            <a:r>
              <a:rPr lang="es-ES" sz="165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Funnel Sans"/>
                <a:ea typeface="Funnel Sans"/>
              </a:rPr>
              <a:t>Insertion</a:t>
            </a:r>
            <a:r>
              <a:rPr lang="es-ES" sz="16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Funnel Sans"/>
                <a:ea typeface="Funnel Sans"/>
              </a:rPr>
              <a:t> </a:t>
            </a:r>
            <a:r>
              <a:rPr lang="es-ES" sz="165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Funnel Sans"/>
                <a:ea typeface="Funnel Sans"/>
              </a:rPr>
              <a:t>Sort</a:t>
            </a:r>
            <a:r>
              <a:rPr lang="es-ES" sz="16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Funnel Sans"/>
                <a:ea typeface="Funnel Sans"/>
              </a:rPr>
              <a:t>, Búsqueda Lineal y Búsqueda Binaria.</a:t>
            </a:r>
            <a:endParaRPr lang="en-US" sz="1650" dirty="0">
              <a:solidFill>
                <a:schemeClr val="tx1">
                  <a:lumMod val="65000"/>
                  <a:lumOff val="35000"/>
                </a:schemeClr>
              </a:solidFill>
              <a:latin typeface="Funnel Sans"/>
              <a:ea typeface="Funnel Sans"/>
            </a:endParaRPr>
          </a:p>
        </p:txBody>
      </p:sp>
      <p:sp>
        <p:nvSpPr>
          <p:cNvPr id="8" name="Shape 5"/>
          <p:cNvSpPr/>
          <p:nvPr/>
        </p:nvSpPr>
        <p:spPr>
          <a:xfrm>
            <a:off x="738902" y="3525083"/>
            <a:ext cx="475059" cy="475059"/>
          </a:xfrm>
          <a:prstGeom prst="roundRect">
            <a:avLst>
              <a:gd name="adj" fmla="val 18667"/>
            </a:avLst>
          </a:prstGeom>
          <a:solidFill>
            <a:srgbClr val="E2E4E9"/>
          </a:solidFill>
          <a:ln w="7620">
            <a:solidFill>
              <a:srgbClr val="C8CACF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818078" y="3564672"/>
            <a:ext cx="316706" cy="3958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2</a:t>
            </a:r>
            <a:endParaRPr lang="en-US" sz="2450" dirty="0"/>
          </a:p>
        </p:txBody>
      </p:sp>
      <p:sp>
        <p:nvSpPr>
          <p:cNvPr id="10" name="Text 7"/>
          <p:cNvSpPr/>
          <p:nvPr/>
        </p:nvSpPr>
        <p:spPr>
          <a:xfrm>
            <a:off x="1425059" y="3597593"/>
            <a:ext cx="2995493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Implementar en Python</a:t>
            </a:r>
            <a:endParaRPr lang="en-US" sz="2050" dirty="0"/>
          </a:p>
        </p:txBody>
      </p:sp>
      <p:sp>
        <p:nvSpPr>
          <p:cNvPr id="11" name="Text 8"/>
          <p:cNvSpPr/>
          <p:nvPr/>
        </p:nvSpPr>
        <p:spPr>
          <a:xfrm>
            <a:off x="1425059" y="4054197"/>
            <a:ext cx="7425027" cy="7598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650"/>
              </a:lnSpc>
            </a:pPr>
            <a:r>
              <a:rPr lang="es-ES" sz="1650" dirty="0" smtClean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Desarrollar las versiones de </a:t>
            </a:r>
            <a:r>
              <a:rPr lang="es-ES" sz="1650" dirty="0" err="1" smtClean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Bubble</a:t>
            </a:r>
            <a:r>
              <a:rPr lang="es-ES" sz="1650" dirty="0" smtClean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</a:t>
            </a:r>
            <a:r>
              <a:rPr lang="es-ES" sz="1650" dirty="0" err="1" smtClean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Sort</a:t>
            </a:r>
            <a:r>
              <a:rPr lang="es-ES" sz="1650" dirty="0" smtClean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, </a:t>
            </a:r>
            <a:r>
              <a:rPr lang="es-ES" sz="1650" dirty="0" err="1" smtClean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Insertion</a:t>
            </a:r>
            <a:r>
              <a:rPr lang="es-ES" sz="1650" dirty="0" smtClean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</a:t>
            </a:r>
            <a:r>
              <a:rPr lang="es-ES" sz="1650" dirty="0" err="1" smtClean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Sort</a:t>
            </a:r>
            <a:r>
              <a:rPr lang="es-ES" sz="1650" dirty="0" smtClean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. </a:t>
            </a:r>
            <a:r>
              <a:rPr lang="es-ES" sz="1650" dirty="0" err="1" smtClean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Ademas</a:t>
            </a:r>
            <a:r>
              <a:rPr lang="es-ES" sz="1650" dirty="0" smtClean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de las </a:t>
            </a:r>
          </a:p>
          <a:p>
            <a:pPr>
              <a:lnSpc>
                <a:spcPts val="2650"/>
              </a:lnSpc>
            </a:pPr>
            <a:r>
              <a:rPr lang="es-ES" sz="1650" dirty="0" smtClean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búsquedas Lineal y Binaria.</a:t>
            </a:r>
            <a:endParaRPr lang="es-ES" sz="1650" dirty="0">
              <a:solidFill>
                <a:srgbClr val="52586B"/>
              </a:solidFill>
              <a:latin typeface="Funnel Sans" pitchFamily="34" charset="0"/>
              <a:ea typeface="Funnel Sans" pitchFamily="34" charset="-122"/>
              <a:cs typeface="Funnel Sans" pitchFamily="34" charset="-120"/>
            </a:endParaRPr>
          </a:p>
        </p:txBody>
      </p:sp>
      <p:sp>
        <p:nvSpPr>
          <p:cNvPr id="12" name="Shape 9"/>
          <p:cNvSpPr/>
          <p:nvPr/>
        </p:nvSpPr>
        <p:spPr>
          <a:xfrm>
            <a:off x="738902" y="4814054"/>
            <a:ext cx="475059" cy="475059"/>
          </a:xfrm>
          <a:prstGeom prst="roundRect">
            <a:avLst>
              <a:gd name="adj" fmla="val 18667"/>
            </a:avLst>
          </a:prstGeom>
          <a:solidFill>
            <a:srgbClr val="E2E4E9"/>
          </a:solidFill>
          <a:ln w="7620">
            <a:solidFill>
              <a:srgbClr val="C8CACF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818078" y="4853642"/>
            <a:ext cx="316706" cy="3958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3</a:t>
            </a:r>
            <a:endParaRPr lang="en-US" sz="2450" dirty="0"/>
          </a:p>
        </p:txBody>
      </p:sp>
      <p:sp>
        <p:nvSpPr>
          <p:cNvPr id="14" name="Text 11"/>
          <p:cNvSpPr/>
          <p:nvPr/>
        </p:nvSpPr>
        <p:spPr>
          <a:xfrm>
            <a:off x="1425059" y="4886563"/>
            <a:ext cx="2639258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Comparar Eficiencia</a:t>
            </a:r>
            <a:endParaRPr lang="en-US" sz="2050" dirty="0"/>
          </a:p>
        </p:txBody>
      </p:sp>
      <p:sp>
        <p:nvSpPr>
          <p:cNvPr id="15" name="Text 12"/>
          <p:cNvSpPr/>
          <p:nvPr/>
        </p:nvSpPr>
        <p:spPr>
          <a:xfrm>
            <a:off x="1425059" y="5343168"/>
            <a:ext cx="6980039" cy="675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650"/>
              </a:lnSpc>
            </a:pPr>
            <a:r>
              <a:rPr lang="es-ES" sz="1650" dirty="0" smtClean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Evaluar complejidad (mejor, promedio y peor caso) y rendimiento práctico de cada algoritmo.</a:t>
            </a:r>
            <a:endParaRPr lang="en-US" sz="1650" dirty="0"/>
          </a:p>
        </p:txBody>
      </p:sp>
      <p:sp>
        <p:nvSpPr>
          <p:cNvPr id="16" name="Shape 13"/>
          <p:cNvSpPr/>
          <p:nvPr/>
        </p:nvSpPr>
        <p:spPr>
          <a:xfrm>
            <a:off x="738902" y="6440686"/>
            <a:ext cx="475059" cy="475059"/>
          </a:xfrm>
          <a:prstGeom prst="roundRect">
            <a:avLst>
              <a:gd name="adj" fmla="val 18667"/>
            </a:avLst>
          </a:prstGeom>
          <a:solidFill>
            <a:srgbClr val="E2E4E9"/>
          </a:solidFill>
          <a:ln w="7620">
            <a:solidFill>
              <a:srgbClr val="C8CACF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818078" y="6480274"/>
            <a:ext cx="316706" cy="3958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4</a:t>
            </a:r>
            <a:endParaRPr lang="en-US" sz="2450" dirty="0"/>
          </a:p>
        </p:txBody>
      </p:sp>
      <p:sp>
        <p:nvSpPr>
          <p:cNvPr id="18" name="Text 15"/>
          <p:cNvSpPr/>
          <p:nvPr/>
        </p:nvSpPr>
        <p:spPr>
          <a:xfrm>
            <a:off x="1425059" y="6275725"/>
            <a:ext cx="270998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Evaluar Aplicabilidad</a:t>
            </a:r>
            <a:endParaRPr lang="en-US" sz="2050" dirty="0"/>
          </a:p>
        </p:txBody>
      </p:sp>
      <p:sp>
        <p:nvSpPr>
          <p:cNvPr id="19" name="Text 16"/>
          <p:cNvSpPr/>
          <p:nvPr/>
        </p:nvSpPr>
        <p:spPr>
          <a:xfrm>
            <a:off x="1425059" y="6678215"/>
            <a:ext cx="6980039" cy="9658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650"/>
              </a:lnSpc>
            </a:pPr>
            <a:r>
              <a:rPr lang="es-ES" sz="1650" dirty="0" smtClean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Determinar los escenarios más adecuados para usar </a:t>
            </a:r>
            <a:r>
              <a:rPr lang="es-ES" sz="1650" dirty="0" err="1" smtClean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Bubble</a:t>
            </a:r>
            <a:r>
              <a:rPr lang="es-ES" sz="1650" dirty="0" smtClean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</a:t>
            </a:r>
            <a:r>
              <a:rPr lang="es-ES" sz="1650" dirty="0" err="1" smtClean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Sort</a:t>
            </a:r>
            <a:r>
              <a:rPr lang="es-ES" sz="1650" dirty="0" smtClean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, </a:t>
            </a:r>
          </a:p>
          <a:p>
            <a:pPr>
              <a:lnSpc>
                <a:spcPts val="2650"/>
              </a:lnSpc>
            </a:pPr>
            <a:r>
              <a:rPr lang="es-ES" sz="1650" dirty="0" err="1" smtClean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Insertion</a:t>
            </a:r>
            <a:r>
              <a:rPr lang="es-ES" sz="1650" dirty="0" smtClean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</a:t>
            </a:r>
            <a:r>
              <a:rPr lang="es-ES" sz="1650" dirty="0" err="1" smtClean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Sort</a:t>
            </a:r>
            <a:r>
              <a:rPr lang="es-ES" sz="1650" dirty="0" smtClean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, Búsqueda Lineal o Búsqueda Binaria según el tamaño y la </a:t>
            </a:r>
          </a:p>
          <a:p>
            <a:pPr>
              <a:lnSpc>
                <a:spcPts val="2650"/>
              </a:lnSpc>
            </a:pPr>
            <a:r>
              <a:rPr lang="es-ES" sz="1650" dirty="0" smtClean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distribución de los datos.</a:t>
            </a:r>
            <a:endParaRPr lang="en-US" sz="1650" dirty="0"/>
          </a:p>
        </p:txBody>
      </p:sp>
      <p:pic>
        <p:nvPicPr>
          <p:cNvPr id="22" name="Imagen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20315" y="446314"/>
            <a:ext cx="4807197" cy="743727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443476" y="1554022"/>
            <a:ext cx="844818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 smtClean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Ordenamiento por </a:t>
            </a:r>
            <a:r>
              <a:rPr lang="en-US" sz="4450" dirty="0" err="1" smtClean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burbuja</a:t>
            </a:r>
            <a:r>
              <a:rPr lang="en-US" sz="4450" dirty="0" smtClean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 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149560" y="3156419"/>
            <a:ext cx="7556421" cy="38866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s-ES" sz="1750" dirty="0" smtClean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El algoritmo de ordenamiento por burbuja es uno de los mas simples pero menos eficientes. Sirve para ordenar una lista de números de menor a</a:t>
            </a:r>
          </a:p>
          <a:p>
            <a:pPr>
              <a:lnSpc>
                <a:spcPts val="2850"/>
              </a:lnSpc>
            </a:pPr>
            <a:r>
              <a:rPr lang="es-E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m</a:t>
            </a:r>
            <a:r>
              <a:rPr lang="es-ES" sz="1750" dirty="0" smtClean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ayor.</a:t>
            </a:r>
          </a:p>
          <a:p>
            <a:pPr>
              <a:lnSpc>
                <a:spcPts val="2850"/>
              </a:lnSpc>
            </a:pPr>
            <a:endParaRPr lang="es-ES" sz="1750" dirty="0">
              <a:solidFill>
                <a:srgbClr val="52586B"/>
              </a:solidFill>
              <a:latin typeface="Funnel Sans" pitchFamily="34" charset="0"/>
              <a:ea typeface="Funnel Sans" pitchFamily="34" charset="-122"/>
              <a:cs typeface="Funnel Sans" pitchFamily="34" charset="-120"/>
            </a:endParaRPr>
          </a:p>
          <a:p>
            <a:pPr>
              <a:lnSpc>
                <a:spcPts val="2850"/>
              </a:lnSpc>
            </a:pPr>
            <a:r>
              <a:rPr lang="es-ES" sz="1750" dirty="0" smtClean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Funciona comparando pares de elementos e intercambiándolos si están en el orden incorrecto, este proceso se hace una y otra vez hasta que la lista est</a:t>
            </a:r>
            <a:r>
              <a:rPr lang="es-E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e</a:t>
            </a:r>
            <a:r>
              <a:rPr lang="es-ES" sz="1750" dirty="0" smtClean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ordenada de forma correcta.</a:t>
            </a:r>
          </a:p>
          <a:p>
            <a:pPr>
              <a:lnSpc>
                <a:spcPts val="2850"/>
              </a:lnSpc>
            </a:pPr>
            <a:endParaRPr lang="es-ES" sz="1750" dirty="0" smtClean="0"/>
          </a:p>
          <a:p>
            <a:pPr>
              <a:lnSpc>
                <a:spcPts val="2850"/>
              </a:lnSpc>
            </a:pPr>
            <a:r>
              <a:rPr lang="es-ES" sz="17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Funnel Sans"/>
                <a:ea typeface="Funnel Sans"/>
              </a:rPr>
              <a:t>Tiene complejidad O(n2) por lo que no son muy eficientes si la lista es muy</a:t>
            </a:r>
          </a:p>
          <a:p>
            <a:pPr>
              <a:lnSpc>
                <a:spcPts val="2850"/>
              </a:lnSpc>
            </a:pPr>
            <a:r>
              <a:rPr lang="es-ES" sz="17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Funnel Sans"/>
                <a:ea typeface="Funnel Sans"/>
              </a:rPr>
              <a:t>grande.</a:t>
            </a:r>
            <a:endParaRPr lang="en-US" sz="1750" dirty="0">
              <a:solidFill>
                <a:schemeClr val="tx1">
                  <a:lumMod val="65000"/>
                  <a:lumOff val="35000"/>
                </a:schemeClr>
              </a:solidFill>
              <a:latin typeface="Funnel Sans"/>
              <a:ea typeface="Funnel Sans"/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2727"/>
            <a:ext cx="5839439" cy="746653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14256" y="874812"/>
            <a:ext cx="7454860" cy="6378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Funcionamiento</a:t>
            </a:r>
            <a:r>
              <a:rPr lang="en-US" sz="400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 del Algoritmo</a:t>
            </a:r>
            <a:endParaRPr lang="en-US" sz="4000" dirty="0"/>
          </a:p>
        </p:txBody>
      </p:sp>
      <p:pic>
        <p:nvPicPr>
          <p:cNvPr id="16" name="Imagen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7737" y="150378"/>
            <a:ext cx="4207378" cy="7469499"/>
          </a:xfrm>
          <a:prstGeom prst="rect">
            <a:avLst/>
          </a:prstGeom>
        </p:spPr>
      </p:pic>
      <p:sp>
        <p:nvSpPr>
          <p:cNvPr id="19" name="CuadroTexto 18"/>
          <p:cNvSpPr txBox="1"/>
          <p:nvPr/>
        </p:nvSpPr>
        <p:spPr>
          <a:xfrm>
            <a:off x="571169" y="1849016"/>
            <a:ext cx="8540173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ona Sans Semi Bold"/>
                <a:ea typeface="Mona Sans Semi Bold"/>
              </a:rPr>
              <a:t>Compara con elementos adyacente</a:t>
            </a:r>
            <a:endParaRPr lang="es-ES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Mona Sans Semi Bold"/>
              <a:ea typeface="Mona Sans Semi Bold"/>
            </a:endParaRPr>
          </a:p>
          <a:p>
            <a:r>
              <a:rPr lang="es-E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ona Sans Semi Bold"/>
                <a:ea typeface="Mona Sans Semi Bold"/>
              </a:rPr>
              <a:t>Se compara un elemento con el que tiene justo al lado.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Mona Sans Semi Bold"/>
              <a:ea typeface="Mona Sans Semi Bold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ona Sans Semi Bold"/>
                <a:ea typeface="Mona Sans Semi Bold"/>
              </a:rPr>
              <a:t>Intercambia si están desordenados</a:t>
            </a:r>
          </a:p>
          <a:p>
            <a:r>
              <a:rPr lang="es-E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ona Sans Semi Bold"/>
                <a:ea typeface="Mona Sans Semi Bold"/>
              </a:rPr>
              <a:t>Si el primer elemento es mayor que el segundo, se intercambian.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Mona Sans Semi Bold"/>
              <a:ea typeface="Mona Sans Semi Bold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ona Sans Semi Bold"/>
                <a:ea typeface="Mona Sans Semi Bold"/>
              </a:rPr>
              <a:t>Repetir durante la pasada </a:t>
            </a:r>
          </a:p>
          <a:p>
            <a:r>
              <a:rPr lang="es-E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ona Sans Semi Bold"/>
                <a:ea typeface="Mona Sans Semi Bold"/>
              </a:rPr>
              <a:t>Se sigue comparando e intercambiando pares adyacentes hasta el final de la lista. El elemento más grande "burbujea" a su posición correcta.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Mona Sans Semi Bold"/>
              <a:ea typeface="Mona Sans Semi Bold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ona Sans Semi Bold"/>
                <a:ea typeface="Mona Sans Semi Bold"/>
              </a:rPr>
              <a:t>Realizar múltiples pasadas </a:t>
            </a:r>
          </a:p>
          <a:p>
            <a:r>
              <a:rPr lang="es-E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ona Sans Semi Bold"/>
                <a:ea typeface="Mona Sans Semi Bold"/>
              </a:rPr>
              <a:t>Se repite este proceso varias veces hasta que no queden más elementos por ordenar.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Mona Sans Semi Bold"/>
              <a:ea typeface="Mona Sans Semi Bold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ona Sans Semi Bold"/>
                <a:ea typeface="Mona Sans Semi Bold"/>
              </a:rPr>
              <a:t>Finaliza al no encontrar intercambios</a:t>
            </a:r>
            <a:r>
              <a:rPr lang="es-E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ona Sans Semi Bold"/>
                <a:ea typeface="Mona Sans Semi Bold"/>
              </a:rPr>
              <a:t> </a:t>
            </a:r>
          </a:p>
          <a:p>
            <a:r>
              <a:rPr lang="es-E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ona Sans Semi Bold"/>
                <a:ea typeface="Mona Sans Semi Bold"/>
              </a:rPr>
              <a:t>El algoritmo termina cuando una pasada completa no tiene ningún intercambio, indicando que la lista ya está ordenada.</a:t>
            </a:r>
            <a:endParaRPr lang="es-AR" sz="2000" dirty="0">
              <a:solidFill>
                <a:schemeClr val="tx1">
                  <a:lumMod val="65000"/>
                  <a:lumOff val="35000"/>
                </a:schemeClr>
              </a:solidFill>
              <a:latin typeface="Mona Sans Semi Bold"/>
              <a:ea typeface="Mona Sans Semi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n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3085" y="1533190"/>
            <a:ext cx="9119683" cy="2352675"/>
          </a:xfrm>
          <a:prstGeom prst="rect">
            <a:avLst/>
          </a:prstGeom>
        </p:spPr>
      </p:pic>
      <p:grpSp>
        <p:nvGrpSpPr>
          <p:cNvPr id="29" name="Grupo 28"/>
          <p:cNvGrpSpPr/>
          <p:nvPr/>
        </p:nvGrpSpPr>
        <p:grpSpPr>
          <a:xfrm>
            <a:off x="2373085" y="4307103"/>
            <a:ext cx="9323964" cy="2659754"/>
            <a:chOff x="916946" y="3653960"/>
            <a:chExt cx="9323964" cy="2659754"/>
          </a:xfrm>
        </p:grpSpPr>
        <p:pic>
          <p:nvPicPr>
            <p:cNvPr id="26" name="Imagen 2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01134" y="3653960"/>
              <a:ext cx="4435495" cy="2659754"/>
            </a:xfrm>
            <a:prstGeom prst="rect">
              <a:avLst/>
            </a:prstGeom>
          </p:spPr>
        </p:pic>
        <p:pic>
          <p:nvPicPr>
            <p:cNvPr id="25" name="Imagen 2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16946" y="3653960"/>
              <a:ext cx="4252098" cy="2659754"/>
            </a:xfrm>
            <a:prstGeom prst="rect">
              <a:avLst/>
            </a:prstGeom>
          </p:spPr>
        </p:pic>
        <p:sp>
          <p:nvSpPr>
            <p:cNvPr id="19" name="Rectángulo 18"/>
            <p:cNvSpPr/>
            <p:nvPr/>
          </p:nvSpPr>
          <p:spPr>
            <a:xfrm>
              <a:off x="1629813" y="3962400"/>
              <a:ext cx="1733295" cy="57708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AR" sz="315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ona Sans Semi Bold"/>
                  <a:ea typeface="Mona Sans Semi Bold"/>
                </a:rPr>
                <a:t>Ventajas</a:t>
              </a:r>
              <a:endParaRPr lang="es-AR" sz="3150" dirty="0">
                <a:solidFill>
                  <a:schemeClr val="tx1">
                    <a:lumMod val="65000"/>
                    <a:lumOff val="35000"/>
                  </a:schemeClr>
                </a:solidFill>
                <a:latin typeface="Mona Sans Semi Bold"/>
                <a:ea typeface="Mona Sans Semi Bold"/>
              </a:endParaRPr>
            </a:p>
          </p:txBody>
        </p:sp>
        <p:sp>
          <p:nvSpPr>
            <p:cNvPr id="20" name="CuadroTexto 19"/>
            <p:cNvSpPr txBox="1"/>
            <p:nvPr/>
          </p:nvSpPr>
          <p:spPr>
            <a:xfrm>
              <a:off x="2373085" y="4539481"/>
              <a:ext cx="41583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 smtClean="0"/>
                <a:t> </a:t>
              </a:r>
              <a:endParaRPr lang="es-AR" dirty="0"/>
            </a:p>
          </p:txBody>
        </p:sp>
        <p:sp>
          <p:nvSpPr>
            <p:cNvPr id="22" name="CuadroTexto 21"/>
            <p:cNvSpPr txBox="1"/>
            <p:nvPr/>
          </p:nvSpPr>
          <p:spPr>
            <a:xfrm>
              <a:off x="1453672" y="4724147"/>
              <a:ext cx="7859486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s-ES" sz="20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ona Sans Semi Bold"/>
                  <a:ea typeface="Mona Sans Semi Bold"/>
                </a:rPr>
                <a:t> </a:t>
              </a:r>
              <a:r>
                <a:rPr lang="es-ES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ona Sans Semi Bold"/>
                  <a:ea typeface="Mona Sans Semi Bold"/>
                </a:rPr>
                <a:t>Sencillo de implementar</a:t>
              </a:r>
            </a:p>
            <a:p>
              <a:endParaRPr lang="es-E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ona Sans Semi Bold"/>
                <a:ea typeface="Mona Sans Semi Bold"/>
              </a:endParaRP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s-ES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ona Sans Semi Bold"/>
                  <a:ea typeface="Mona Sans Semi Bold"/>
                </a:rPr>
                <a:t>  Código simple</a:t>
              </a:r>
              <a:endParaRPr lang="es-A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a Sans Semi Bold"/>
                <a:ea typeface="Mona Sans Semi Bold"/>
              </a:endParaRPr>
            </a:p>
          </p:txBody>
        </p:sp>
        <p:sp>
          <p:nvSpPr>
            <p:cNvPr id="23" name="CuadroTexto 22"/>
            <p:cNvSpPr txBox="1"/>
            <p:nvPr/>
          </p:nvSpPr>
          <p:spPr>
            <a:xfrm>
              <a:off x="5971244" y="3933728"/>
              <a:ext cx="4065385" cy="5770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315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ona Sans Semi Bold"/>
                  <a:ea typeface="Mona Sans Semi Bold"/>
                </a:rPr>
                <a:t>Desventajas</a:t>
              </a:r>
              <a:endParaRPr lang="es-AR" sz="3150" dirty="0">
                <a:solidFill>
                  <a:schemeClr val="tx1">
                    <a:lumMod val="65000"/>
                    <a:lumOff val="35000"/>
                  </a:schemeClr>
                </a:solidFill>
                <a:latin typeface="Mona Sans Semi Bold"/>
                <a:ea typeface="Mona Sans Semi Bold"/>
              </a:endParaRPr>
            </a:p>
          </p:txBody>
        </p:sp>
        <p:sp>
          <p:nvSpPr>
            <p:cNvPr id="24" name="CuadroTexto 23"/>
            <p:cNvSpPr txBox="1"/>
            <p:nvPr/>
          </p:nvSpPr>
          <p:spPr>
            <a:xfrm>
              <a:off x="5734224" y="4724146"/>
              <a:ext cx="4506686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s-ES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lang="es-ES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ona Sans Semi Bold"/>
                  <a:ea typeface="Mona Sans Semi Bold"/>
                </a:rPr>
                <a:t>Poco eficiente en listas grandes</a:t>
              </a:r>
            </a:p>
            <a:p>
              <a:endParaRPr lang="es-E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ona Sans Semi Bold"/>
                <a:ea typeface="Mona Sans Semi Bold"/>
              </a:endParaRP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s-ES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ona Sans Semi Bold"/>
                  <a:ea typeface="Mona Sans Semi Bold"/>
                </a:rPr>
                <a:t>No optimiza casos favorables</a:t>
              </a:r>
              <a:endParaRPr lang="es-A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a Sans Semi Bold"/>
                <a:ea typeface="Mona Sans Semi Bold"/>
              </a:endParaRPr>
            </a:p>
          </p:txBody>
        </p:sp>
      </p:grpSp>
      <p:sp>
        <p:nvSpPr>
          <p:cNvPr id="28" name="Rectángulo 27"/>
          <p:cNvSpPr/>
          <p:nvPr/>
        </p:nvSpPr>
        <p:spPr>
          <a:xfrm>
            <a:off x="4499134" y="519958"/>
            <a:ext cx="3807453" cy="7046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ts val="5000"/>
              </a:lnSpc>
            </a:pPr>
            <a:r>
              <a:rPr lang="en-US" sz="4000" dirty="0" err="1" smtClean="0">
                <a:solidFill>
                  <a:prstClr val="black">
                    <a:lumMod val="65000"/>
                    <a:lumOff val="35000"/>
                  </a:prstClr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Implementacion</a:t>
            </a:r>
            <a:endParaRPr lang="en-US" sz="4000" dirty="0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0"/>
          <p:cNvSpPr/>
          <p:nvPr/>
        </p:nvSpPr>
        <p:spPr>
          <a:xfrm>
            <a:off x="1033276" y="1292765"/>
            <a:ext cx="844818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O</a:t>
            </a:r>
            <a:r>
              <a:rPr lang="en-US" sz="4450" dirty="0" smtClean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rdenamiento por insercion </a:t>
            </a:r>
            <a:endParaRPr lang="en-US" sz="4450" dirty="0"/>
          </a:p>
        </p:txBody>
      </p:sp>
      <p:sp>
        <p:nvSpPr>
          <p:cNvPr id="10" name="CuadroTexto 9"/>
          <p:cNvSpPr txBox="1"/>
          <p:nvPr/>
        </p:nvSpPr>
        <p:spPr>
          <a:xfrm>
            <a:off x="1033276" y="2841171"/>
            <a:ext cx="76200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Funnel Sans"/>
              </a:rPr>
              <a:t>El algoritmo de ordenamiento por inserción es un algoritmo simple pero eficiente. </a:t>
            </a:r>
          </a:p>
          <a:p>
            <a:endParaRPr lang="es-ES" dirty="0" smtClean="0">
              <a:solidFill>
                <a:schemeClr val="tx1">
                  <a:lumMod val="65000"/>
                  <a:lumOff val="35000"/>
                </a:schemeClr>
              </a:solidFill>
              <a:latin typeface="Funnel Sans"/>
            </a:endParaRPr>
          </a:p>
          <a:p>
            <a:r>
              <a:rPr lang="es-E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Funnel Sans"/>
              </a:rPr>
              <a:t>Funciona dividiendo la lista en dos partes, una parte ordenada y otra desordenada, a medida que se recorre la lista desordenada, se insertan elementos en la posición correcta en la parte ordenada.</a:t>
            </a:r>
          </a:p>
          <a:p>
            <a:endParaRPr lang="es-ES" dirty="0">
              <a:solidFill>
                <a:schemeClr val="tx1">
                  <a:lumMod val="65000"/>
                  <a:lumOff val="35000"/>
                </a:schemeClr>
              </a:solidFill>
              <a:latin typeface="Funnel Sans"/>
            </a:endParaRPr>
          </a:p>
          <a:p>
            <a:r>
              <a:rPr lang="es-E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Funnel Sans"/>
              </a:rPr>
              <a:t>Su complejidad O(n) en el peor caso lo vuelve ineficiente para grandes volúmenes de datos.</a:t>
            </a:r>
            <a:endParaRPr lang="es-AR" dirty="0">
              <a:solidFill>
                <a:schemeClr val="tx1">
                  <a:lumMod val="65000"/>
                  <a:lumOff val="35000"/>
                </a:schemeClr>
              </a:solidFill>
              <a:latin typeface="Funnel Sans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1457" y="550918"/>
            <a:ext cx="4426177" cy="664879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ángulo 15"/>
          <p:cNvSpPr/>
          <p:nvPr/>
        </p:nvSpPr>
        <p:spPr>
          <a:xfrm>
            <a:off x="506185" y="689147"/>
            <a:ext cx="6943504" cy="7335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ts val="5000"/>
              </a:lnSpc>
            </a:pPr>
            <a:r>
              <a:rPr lang="en-US" sz="4000" dirty="0" err="1">
                <a:solidFill>
                  <a:prstClr val="black">
                    <a:lumMod val="65000"/>
                    <a:lumOff val="35000"/>
                  </a:prstClr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Funcionamiento</a:t>
            </a:r>
            <a:r>
              <a:rPr lang="en-US" sz="400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 del </a:t>
            </a:r>
            <a:r>
              <a:rPr lang="en-US" sz="4000" dirty="0" err="1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Algoritmo</a:t>
            </a:r>
            <a:endParaRPr lang="en-US" sz="4000" dirty="0">
              <a:solidFill>
                <a:prstClr val="black"/>
              </a:solidFill>
            </a:endParaRPr>
          </a:p>
        </p:txBody>
      </p:sp>
      <p:sp>
        <p:nvSpPr>
          <p:cNvPr id="17" name="CuadroTexto 16"/>
          <p:cNvSpPr txBox="1"/>
          <p:nvPr/>
        </p:nvSpPr>
        <p:spPr>
          <a:xfrm>
            <a:off x="506185" y="1937655"/>
            <a:ext cx="7854044" cy="4805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AR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ona Sans Semi Bold"/>
                <a:ea typeface="Mona Sans Semi Bold"/>
                <a:cs typeface="Times New Roman" panose="02020603050405020304" pitchFamily="18" charset="0"/>
              </a:rPr>
              <a:t>Toma un elemento</a:t>
            </a: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s-A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ona Sans Semi Bold"/>
                <a:ea typeface="Mona Sans Semi Bold"/>
                <a:cs typeface="Times New Roman" panose="02020603050405020304" pitchFamily="18" charset="0"/>
              </a:rPr>
              <a:t>Se selecciona un elemento de la parte no ordenada de la lista. </a:t>
            </a:r>
          </a:p>
          <a:p>
            <a:pPr>
              <a:lnSpc>
                <a:spcPct val="107000"/>
              </a:lnSpc>
              <a:spcAft>
                <a:spcPts val="0"/>
              </a:spcAft>
            </a:pPr>
            <a:endParaRPr lang="es-AR" sz="2000" dirty="0" smtClean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Mona Sans Semi Bold"/>
              <a:ea typeface="Mona Sans Semi Bold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AR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ona Sans Semi Bold"/>
                <a:ea typeface="Mona Sans Semi Bold"/>
                <a:cs typeface="Times New Roman" panose="02020603050405020304" pitchFamily="18" charset="0"/>
              </a:rPr>
              <a:t>Compara y desplaza </a:t>
            </a: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s-A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ona Sans Semi Bold"/>
                <a:ea typeface="Mona Sans Semi Bold"/>
                <a:cs typeface="Times New Roman" panose="02020603050405020304" pitchFamily="18" charset="0"/>
              </a:rPr>
              <a:t>Se compara con los elementos ya ordenados a su izquierda, desplazando los mayores hacia la derecha. </a:t>
            </a:r>
          </a:p>
          <a:p>
            <a:pPr>
              <a:lnSpc>
                <a:spcPct val="107000"/>
              </a:lnSpc>
              <a:spcAft>
                <a:spcPts val="0"/>
              </a:spcAft>
            </a:pPr>
            <a:endParaRPr lang="es-AR" sz="2000" dirty="0" smtClean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Mona Sans Semi Bold"/>
              <a:ea typeface="Mona Sans Semi Bold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AR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ona Sans Semi Bold"/>
                <a:ea typeface="Mona Sans Semi Bold"/>
                <a:cs typeface="Times New Roman" panose="02020603050405020304" pitchFamily="18" charset="0"/>
              </a:rPr>
              <a:t>Inserta en posición</a:t>
            </a: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s-A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ona Sans Semi Bold"/>
                <a:ea typeface="Mona Sans Semi Bold"/>
                <a:cs typeface="Times New Roman" panose="02020603050405020304" pitchFamily="18" charset="0"/>
              </a:rPr>
              <a:t>El elemento se coloca en el espacio correcto dentro de la parte ya ordenada. </a:t>
            </a:r>
          </a:p>
          <a:p>
            <a:pPr>
              <a:lnSpc>
                <a:spcPct val="107000"/>
              </a:lnSpc>
              <a:spcAft>
                <a:spcPts val="0"/>
              </a:spcAft>
            </a:pPr>
            <a:endParaRPr lang="es-AR" sz="2000" dirty="0" smtClean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Mona Sans Semi Bold"/>
              <a:ea typeface="Mona Sans Semi Bold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s-AR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ona Sans Semi Bold"/>
                <a:ea typeface="Mona Sans Semi Bold"/>
                <a:cs typeface="Times New Roman" panose="02020603050405020304" pitchFamily="18" charset="0"/>
              </a:rPr>
              <a:t>Repite</a:t>
            </a:r>
            <a:endParaRPr lang="es-AR" sz="2000" dirty="0" smtClean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Mona Sans Semi Bold"/>
              <a:ea typeface="Mona Sans Semi Bold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A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ona Sans Semi Bold"/>
                <a:ea typeface="Mona Sans Semi Bold"/>
                <a:cs typeface="Times New Roman" panose="02020603050405020304" pitchFamily="18" charset="0"/>
              </a:rPr>
              <a:t>Este proceso se repite con cada elemento hasta que toda la lista esté ordenada.</a:t>
            </a:r>
            <a:endParaRPr lang="es-AR" sz="200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Mona Sans Semi Bold"/>
              <a:ea typeface="Mona Sans Semi Bold"/>
              <a:cs typeface="Times New Roman" panose="02020603050405020304" pitchFamily="18" charset="0"/>
            </a:endParaRPr>
          </a:p>
        </p:txBody>
      </p:sp>
      <p:pic>
        <p:nvPicPr>
          <p:cNvPr id="23" name="Imagen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4773" y="87086"/>
            <a:ext cx="5323114" cy="806266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9607" y="1046390"/>
            <a:ext cx="9334500" cy="2914650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4486187" y="338504"/>
            <a:ext cx="380745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 err="1">
                <a:solidFill>
                  <a:prstClr val="black">
                    <a:lumMod val="65000"/>
                    <a:lumOff val="35000"/>
                  </a:prstClr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Implementacion</a:t>
            </a:r>
            <a:endParaRPr lang="es-AR" dirty="0"/>
          </a:p>
        </p:txBody>
      </p:sp>
      <p:grpSp>
        <p:nvGrpSpPr>
          <p:cNvPr id="10" name="Grupo 9"/>
          <p:cNvGrpSpPr/>
          <p:nvPr/>
        </p:nvGrpSpPr>
        <p:grpSpPr>
          <a:xfrm>
            <a:off x="2373085" y="4307103"/>
            <a:ext cx="9323964" cy="2659754"/>
            <a:chOff x="916946" y="3653960"/>
            <a:chExt cx="9323964" cy="2659754"/>
          </a:xfrm>
        </p:grpSpPr>
        <p:pic>
          <p:nvPicPr>
            <p:cNvPr id="11" name="Imagen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01134" y="3653960"/>
              <a:ext cx="4435495" cy="2659754"/>
            </a:xfrm>
            <a:prstGeom prst="rect">
              <a:avLst/>
            </a:prstGeom>
          </p:spPr>
        </p:pic>
        <p:pic>
          <p:nvPicPr>
            <p:cNvPr id="12" name="Imagen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16946" y="3653960"/>
              <a:ext cx="4252098" cy="2659754"/>
            </a:xfrm>
            <a:prstGeom prst="rect">
              <a:avLst/>
            </a:prstGeom>
          </p:spPr>
        </p:pic>
        <p:sp>
          <p:nvSpPr>
            <p:cNvPr id="13" name="Rectángulo 12"/>
            <p:cNvSpPr/>
            <p:nvPr/>
          </p:nvSpPr>
          <p:spPr>
            <a:xfrm>
              <a:off x="1629813" y="3962400"/>
              <a:ext cx="1733295" cy="57708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AR" sz="315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ona Sans Semi Bold"/>
                  <a:ea typeface="Mona Sans Semi Bold"/>
                </a:rPr>
                <a:t>Ventajas</a:t>
              </a:r>
              <a:endParaRPr lang="es-AR" sz="3150" dirty="0">
                <a:solidFill>
                  <a:schemeClr val="tx1">
                    <a:lumMod val="65000"/>
                    <a:lumOff val="35000"/>
                  </a:schemeClr>
                </a:solidFill>
                <a:latin typeface="Mona Sans Semi Bold"/>
                <a:ea typeface="Mona Sans Semi Bold"/>
              </a:endParaRPr>
            </a:p>
          </p:txBody>
        </p:sp>
        <p:sp>
          <p:nvSpPr>
            <p:cNvPr id="14" name="CuadroTexto 13"/>
            <p:cNvSpPr txBox="1"/>
            <p:nvPr/>
          </p:nvSpPr>
          <p:spPr>
            <a:xfrm>
              <a:off x="2373085" y="4539481"/>
              <a:ext cx="41583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 smtClean="0"/>
                <a:t> </a:t>
              </a:r>
              <a:endParaRPr lang="es-AR" dirty="0"/>
            </a:p>
          </p:txBody>
        </p:sp>
        <p:sp>
          <p:nvSpPr>
            <p:cNvPr id="15" name="CuadroTexto 14"/>
            <p:cNvSpPr txBox="1"/>
            <p:nvPr/>
          </p:nvSpPr>
          <p:spPr>
            <a:xfrm>
              <a:off x="1453672" y="4724147"/>
              <a:ext cx="7859486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s-ES" sz="20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ona Sans Semi Bold"/>
                  <a:ea typeface="Mona Sans Semi Bold"/>
                </a:rPr>
                <a:t> </a:t>
              </a:r>
              <a:r>
                <a:rPr lang="es-ES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ona Sans Semi Bold"/>
                  <a:ea typeface="Mona Sans Semi Bold"/>
                </a:rPr>
                <a:t>Baja sobrecarga</a:t>
              </a:r>
            </a:p>
            <a:p>
              <a:endParaRPr lang="es-E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ona Sans Semi Bold"/>
                <a:ea typeface="Mona Sans Semi Bold"/>
              </a:endParaRP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s-ES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ona Sans Semi Bold"/>
                  <a:ea typeface="Mona Sans Semi Bold"/>
                </a:rPr>
                <a:t>  Simplicidad</a:t>
              </a:r>
              <a:endParaRPr lang="es-A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a Sans Semi Bold"/>
                <a:ea typeface="Mona Sans Semi Bold"/>
              </a:endParaRPr>
            </a:p>
          </p:txBody>
        </p:sp>
        <p:sp>
          <p:nvSpPr>
            <p:cNvPr id="16" name="CuadroTexto 15"/>
            <p:cNvSpPr txBox="1"/>
            <p:nvPr/>
          </p:nvSpPr>
          <p:spPr>
            <a:xfrm>
              <a:off x="5971244" y="3933728"/>
              <a:ext cx="4065385" cy="5770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315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ona Sans Semi Bold"/>
                  <a:ea typeface="Mona Sans Semi Bold"/>
                </a:rPr>
                <a:t>Desventajas</a:t>
              </a:r>
              <a:endParaRPr lang="es-AR" sz="3150" dirty="0">
                <a:solidFill>
                  <a:schemeClr val="tx1">
                    <a:lumMod val="65000"/>
                    <a:lumOff val="35000"/>
                  </a:schemeClr>
                </a:solidFill>
                <a:latin typeface="Mona Sans Semi Bold"/>
                <a:ea typeface="Mona Sans Semi Bold"/>
              </a:endParaRPr>
            </a:p>
          </p:txBody>
        </p:sp>
        <p:sp>
          <p:nvSpPr>
            <p:cNvPr id="17" name="CuadroTexto 16"/>
            <p:cNvSpPr txBox="1"/>
            <p:nvPr/>
          </p:nvSpPr>
          <p:spPr>
            <a:xfrm>
              <a:off x="5734224" y="4724146"/>
              <a:ext cx="4506686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s-ES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lang="es-ES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ona Sans Semi Bold"/>
                  <a:ea typeface="Mona Sans Semi Bold"/>
                </a:rPr>
                <a:t>Ineficiencia en listas grandes</a:t>
              </a:r>
            </a:p>
            <a:p>
              <a:endParaRPr lang="es-E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ona Sans Semi Bold"/>
                <a:ea typeface="Mona Sans Semi Bold"/>
              </a:endParaRP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s-ES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ona Sans Semi Bold"/>
                  <a:ea typeface="Mona Sans Semi Bold"/>
                </a:rPr>
                <a:t>No escalable</a:t>
              </a:r>
              <a:endParaRPr lang="es-A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a Sans Semi Bold"/>
                <a:ea typeface="Mona Sans Semi Bold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/>
          <p:cNvSpPr/>
          <p:nvPr/>
        </p:nvSpPr>
        <p:spPr>
          <a:xfrm>
            <a:off x="1502228" y="2595380"/>
            <a:ext cx="7315200" cy="339323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Funnel Sans"/>
              </a:rPr>
              <a:t>Los algoritmos de búsqueda lineal, también conocidos como búsqueda secuencial, implican recorrer una lista de elementos uno por uno hasta encontrar un elemento especifico. </a:t>
            </a:r>
          </a:p>
          <a:p>
            <a:endParaRPr lang="es-ES" dirty="0" smtClean="0">
              <a:solidFill>
                <a:schemeClr val="tx1">
                  <a:lumMod val="65000"/>
                  <a:lumOff val="35000"/>
                </a:schemeClr>
              </a:solidFill>
              <a:latin typeface="Funnel Sans"/>
            </a:endParaRPr>
          </a:p>
          <a:p>
            <a:r>
              <a:rPr lang="es-E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Funnel Sans"/>
              </a:rPr>
              <a:t>Este algoritmo es muy sencillo de implementar en código pero puede ser muy ineficiente dependiendo del largo de la lista y la ubicación donde está el elemento.</a:t>
            </a:r>
          </a:p>
          <a:p>
            <a:endParaRPr lang="es-ES" dirty="0">
              <a:solidFill>
                <a:schemeClr val="tx1">
                  <a:lumMod val="65000"/>
                  <a:lumOff val="35000"/>
                </a:schemeClr>
              </a:solidFill>
              <a:latin typeface="Funnel Sans"/>
              <a:ea typeface="Funnel Sans"/>
            </a:endParaRPr>
          </a:p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Funnel Sans"/>
                <a:ea typeface="Funnel Sans"/>
                <a:cs typeface="Funnel Sans" pitchFamily="34" charset="-120"/>
              </a:rPr>
              <a:t>Su </a:t>
            </a:r>
            <a:r>
              <a:rPr lang="en-US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Funnel Sans"/>
                <a:ea typeface="Funnel Sans"/>
                <a:cs typeface="Funnel Sans" pitchFamily="34" charset="-120"/>
              </a:rPr>
              <a:t>complejidad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Funnel Sans"/>
                <a:ea typeface="Funnel Sans"/>
                <a:cs typeface="Funnel Sans" pitchFamily="34" charset="-120"/>
              </a:rPr>
              <a:t> es </a:t>
            </a:r>
            <a: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Funnel Sans"/>
                <a:ea typeface="Funnel Sans"/>
                <a:cs typeface="Funnel Sans" pitchFamily="34" charset="-120"/>
              </a:rPr>
              <a:t>O(n)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Funnel Sans"/>
                <a:ea typeface="Funnel Sans"/>
                <a:cs typeface="Funnel Sans" pitchFamily="34" charset="-120"/>
              </a:rPr>
              <a:t>, lo </a:t>
            </a:r>
            <a:r>
              <a:rPr lang="en-US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Funnel Sans"/>
                <a:ea typeface="Funnel Sans"/>
                <a:cs typeface="Funnel Sans" pitchFamily="34" charset="-120"/>
              </a:rPr>
              <a:t>cual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Funnel Sans"/>
                <a:ea typeface="Funnel Sans"/>
                <a:cs typeface="Funnel Sans" pitchFamily="34" charset="-120"/>
              </a:rPr>
              <a:t> </a:t>
            </a:r>
            <a:r>
              <a:rPr lang="en-US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Funnel Sans"/>
                <a:ea typeface="Funnel Sans"/>
                <a:cs typeface="Funnel Sans" pitchFamily="34" charset="-120"/>
              </a:rPr>
              <a:t>significa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Funnel Sans"/>
                <a:ea typeface="Funnel Sans"/>
                <a:cs typeface="Funnel Sans" pitchFamily="34" charset="-120"/>
              </a:rPr>
              <a:t> que el </a:t>
            </a:r>
            <a:r>
              <a:rPr lang="en-US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Funnel Sans"/>
                <a:ea typeface="Funnel Sans"/>
                <a:cs typeface="Funnel Sans" pitchFamily="34" charset="-120"/>
              </a:rPr>
              <a:t>tiempo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Funnel Sans"/>
                <a:ea typeface="Funnel Sans"/>
                <a:cs typeface="Funnel Sans" pitchFamily="34" charset="-120"/>
              </a:rPr>
              <a:t> de </a:t>
            </a:r>
            <a:r>
              <a:rPr lang="en-US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Funnel Sans"/>
                <a:ea typeface="Funnel Sans"/>
                <a:cs typeface="Funnel Sans" pitchFamily="34" charset="-120"/>
              </a:rPr>
              <a:t>ejecución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Funnel Sans"/>
                <a:ea typeface="Funnel Sans"/>
                <a:cs typeface="Funnel Sans" pitchFamily="34" charset="-120"/>
              </a:rPr>
              <a:t> </a:t>
            </a:r>
            <a:r>
              <a:rPr lang="en-US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Funnel Sans"/>
                <a:ea typeface="Funnel Sans"/>
                <a:cs typeface="Funnel Sans" pitchFamily="34" charset="-120"/>
              </a:rPr>
              <a:t>crece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Funnel Sans"/>
                <a:ea typeface="Funnel Sans"/>
                <a:cs typeface="Funnel Sans" pitchFamily="34" charset="-120"/>
              </a:rPr>
              <a:t> </a:t>
            </a:r>
            <a:r>
              <a:rPr lang="en-US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Funnel Sans"/>
                <a:ea typeface="Funnel Sans"/>
                <a:cs typeface="Funnel Sans" pitchFamily="34" charset="-120"/>
              </a:rPr>
              <a:t>linealmente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Funnel Sans"/>
                <a:ea typeface="Funnel Sans"/>
                <a:cs typeface="Funnel Sans" pitchFamily="34" charset="-120"/>
              </a:rPr>
              <a:t> con el </a:t>
            </a:r>
            <a:r>
              <a:rPr lang="en-US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Funnel Sans"/>
                <a:ea typeface="Funnel Sans"/>
                <a:cs typeface="Funnel Sans" pitchFamily="34" charset="-120"/>
              </a:rPr>
              <a:t>tamaño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Funnel Sans"/>
                <a:ea typeface="Funnel Sans"/>
                <a:cs typeface="Funnel Sans" pitchFamily="34" charset="-120"/>
              </a:rPr>
              <a:t> de la </a:t>
            </a:r>
            <a:r>
              <a:rPr lang="en-US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Funnel Sans"/>
                <a:ea typeface="Funnel Sans"/>
                <a:cs typeface="Funnel Sans" pitchFamily="34" charset="-120"/>
              </a:rPr>
              <a:t>lista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Funnel Sans"/>
                <a:ea typeface="Funnel Sans"/>
                <a:cs typeface="Funnel Sans" pitchFamily="34" charset="-120"/>
              </a:rPr>
              <a:t>. </a:t>
            </a:r>
            <a:r>
              <a:rPr lang="en-US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Funnel Sans"/>
                <a:ea typeface="Funnel Sans"/>
                <a:cs typeface="Funnel Sans" pitchFamily="34" charset="-120"/>
              </a:rPr>
              <a:t>En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Funnel Sans"/>
                <a:ea typeface="Funnel Sans"/>
                <a:cs typeface="Funnel Sans" pitchFamily="34" charset="-120"/>
              </a:rPr>
              <a:t> el </a:t>
            </a:r>
            <a:r>
              <a:rPr lang="en-US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Funnel Sans"/>
                <a:ea typeface="Funnel Sans"/>
                <a:cs typeface="Funnel Sans" pitchFamily="34" charset="-120"/>
              </a:rPr>
              <a:t>peor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Funnel Sans"/>
                <a:ea typeface="Funnel Sans"/>
                <a:cs typeface="Funnel Sans" pitchFamily="34" charset="-120"/>
              </a:rPr>
              <a:t> </a:t>
            </a:r>
            <a:r>
              <a:rPr lang="en-US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Funnel Sans"/>
                <a:ea typeface="Funnel Sans"/>
                <a:cs typeface="Funnel Sans" pitchFamily="34" charset="-120"/>
              </a:rPr>
              <a:t>caso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Funnel Sans"/>
                <a:ea typeface="Funnel Sans"/>
                <a:cs typeface="Funnel Sans" pitchFamily="34" charset="-120"/>
              </a:rPr>
              <a:t>, </a:t>
            </a:r>
            <a:r>
              <a:rPr lang="en-US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Funnel Sans"/>
                <a:ea typeface="Funnel Sans"/>
                <a:cs typeface="Funnel Sans" pitchFamily="34" charset="-120"/>
              </a:rPr>
              <a:t>debe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Funnel Sans"/>
                <a:ea typeface="Funnel Sans"/>
                <a:cs typeface="Funnel Sans" pitchFamily="34" charset="-120"/>
              </a:rPr>
              <a:t> </a:t>
            </a:r>
            <a:r>
              <a:rPr lang="en-US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Funnel Sans"/>
                <a:ea typeface="Funnel Sans"/>
                <a:cs typeface="Funnel Sans" pitchFamily="34" charset="-120"/>
              </a:rPr>
              <a:t>examinar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Funnel Sans"/>
                <a:ea typeface="Funnel Sans"/>
                <a:cs typeface="Funnel Sans" pitchFamily="34" charset="-120"/>
              </a:rPr>
              <a:t> </a:t>
            </a:r>
            <a:r>
              <a:rPr lang="en-US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Funnel Sans"/>
                <a:ea typeface="Funnel Sans"/>
                <a:cs typeface="Funnel Sans" pitchFamily="34" charset="-120"/>
              </a:rPr>
              <a:t>todos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Funnel Sans"/>
                <a:ea typeface="Funnel Sans"/>
                <a:cs typeface="Funnel Sans" pitchFamily="34" charset="-120"/>
              </a:rPr>
              <a:t> </a:t>
            </a:r>
            <a:r>
              <a:rPr lang="en-US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Funnel Sans"/>
                <a:ea typeface="Funnel Sans"/>
                <a:cs typeface="Funnel Sans" pitchFamily="34" charset="-120"/>
              </a:rPr>
              <a:t>los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Funnel Sans"/>
                <a:ea typeface="Funnel Sans"/>
                <a:cs typeface="Funnel Sans" pitchFamily="34" charset="-120"/>
              </a:rPr>
              <a:t> </a:t>
            </a:r>
            <a:r>
              <a:rPr lang="en-US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Funnel Sans"/>
                <a:ea typeface="Funnel Sans"/>
                <a:cs typeface="Funnel Sans" pitchFamily="34" charset="-120"/>
              </a:rPr>
              <a:t>elementos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Funnel Sans"/>
                <a:ea typeface="Funnel Sans"/>
                <a:cs typeface="Funnel Sans" pitchFamily="34" charset="-120"/>
              </a:rPr>
              <a:t>.</a:t>
            </a:r>
            <a:endParaRPr lang="en-US" dirty="0" smtClean="0">
              <a:solidFill>
                <a:schemeClr val="tx1">
                  <a:lumMod val="65000"/>
                  <a:lumOff val="35000"/>
                </a:schemeClr>
              </a:solidFill>
              <a:latin typeface="Funnel Sans"/>
              <a:ea typeface="Funnel Sans"/>
            </a:endParaRPr>
          </a:p>
          <a:p>
            <a:endParaRPr lang="es-AR" dirty="0">
              <a:solidFill>
                <a:schemeClr val="tx1">
                  <a:lumMod val="65000"/>
                  <a:lumOff val="35000"/>
                </a:schemeClr>
              </a:solidFill>
              <a:latin typeface="Funnel Sans"/>
            </a:endParaRPr>
          </a:p>
        </p:txBody>
      </p:sp>
      <p:sp>
        <p:nvSpPr>
          <p:cNvPr id="11" name="Rectángulo 10"/>
          <p:cNvSpPr/>
          <p:nvPr/>
        </p:nvSpPr>
        <p:spPr>
          <a:xfrm>
            <a:off x="1589314" y="1108030"/>
            <a:ext cx="7315200" cy="760849"/>
          </a:xfrm>
          <a:prstGeom prst="rect">
            <a:avLst/>
          </a:prstGeom>
        </p:spPr>
        <p:txBody>
          <a:bodyPr>
            <a:spAutoFit/>
          </a:bodyPr>
          <a:lstStyle/>
          <a:p>
            <a:pPr lvl="0">
              <a:lnSpc>
                <a:spcPts val="5550"/>
              </a:lnSpc>
            </a:pPr>
            <a:r>
              <a:rPr lang="en-US" sz="4450" dirty="0" smtClean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Busqueda Lineal</a:t>
            </a:r>
            <a:endParaRPr lang="en-US" sz="4450" dirty="0">
              <a:solidFill>
                <a:srgbClr val="373B48"/>
              </a:solidFill>
              <a:latin typeface="Mona Sans Semi Bold" pitchFamily="34" charset="0"/>
              <a:ea typeface="Mona Sans Semi Bold" pitchFamily="34" charset="-122"/>
              <a:cs typeface="Mona Sans Semi Bold" pitchFamily="34" charset="-120"/>
            </a:endParaRPr>
          </a:p>
        </p:txBody>
      </p:sp>
      <p:pic>
        <p:nvPicPr>
          <p:cNvPr id="1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487</TotalTime>
  <Words>1164</Words>
  <Application>Microsoft Office PowerPoint</Application>
  <PresentationFormat>Personalizado</PresentationFormat>
  <Paragraphs>196</Paragraphs>
  <Slides>17</Slides>
  <Notes>17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17</vt:i4>
      </vt:variant>
    </vt:vector>
  </HeadingPairs>
  <TitlesOfParts>
    <vt:vector size="23" baseType="lpstr">
      <vt:lpstr>Arial</vt:lpstr>
      <vt:lpstr>Calibri</vt:lpstr>
      <vt:lpstr>Funnel Sans</vt:lpstr>
      <vt:lpstr>Mona Sans Semi Bold</vt:lpstr>
      <vt:lpstr>Times New Roman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PptxGenJS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Cuenta Microsoft</cp:lastModifiedBy>
  <cp:revision>36</cp:revision>
  <dcterms:created xsi:type="dcterms:W3CDTF">2025-05-23T16:40:10Z</dcterms:created>
  <dcterms:modified xsi:type="dcterms:W3CDTF">2025-06-21T01:46:11Z</dcterms:modified>
</cp:coreProperties>
</file>